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60" r:id="rId4"/>
    <p:sldId id="319" r:id="rId5"/>
    <p:sldId id="337" r:id="rId6"/>
    <p:sldId id="322" r:id="rId7"/>
    <p:sldId id="320" r:id="rId8"/>
    <p:sldId id="321" r:id="rId9"/>
    <p:sldId id="257" r:id="rId10"/>
    <p:sldId id="323" r:id="rId11"/>
    <p:sldId id="259" r:id="rId12"/>
    <p:sldId id="339" r:id="rId13"/>
    <p:sldId id="338" r:id="rId14"/>
    <p:sldId id="325" r:id="rId15"/>
    <p:sldId id="335" r:id="rId16"/>
    <p:sldId id="313" r:id="rId17"/>
    <p:sldId id="332" r:id="rId18"/>
    <p:sldId id="331" r:id="rId19"/>
    <p:sldId id="334" r:id="rId20"/>
    <p:sldId id="315" r:id="rId21"/>
    <p:sldId id="316" r:id="rId22"/>
    <p:sldId id="333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40" autoAdjust="0"/>
  </p:normalViewPr>
  <p:slideViewPr>
    <p:cSldViewPr snapToGrid="0">
      <p:cViewPr varScale="1">
        <p:scale>
          <a:sx n="78" d="100"/>
          <a:sy n="78" d="100"/>
        </p:scale>
        <p:origin x="835" y="72"/>
      </p:cViewPr>
      <p:guideLst/>
    </p:cSldViewPr>
  </p:slideViewPr>
  <p:outlineViewPr>
    <p:cViewPr>
      <p:scale>
        <a:sx n="33" d="100"/>
        <a:sy n="33" d="100"/>
      </p:scale>
      <p:origin x="0" y="-292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13:27:09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30D37-C768-3308-0C3D-110CF653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BB0B63-9B65-C44E-400B-813D1C466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D612A7-ACE3-7126-DEAF-1DE37440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86E5F5-BC85-A179-8735-8C20AC8C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324D7-2540-24E9-F7DC-4977467E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77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A1168-E73F-B2DE-4383-790C9EBC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65F192-72C4-708A-4FF2-C98FCF390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3E5057-DA28-3E69-012A-7971E33A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1998B3-6DEF-C5C1-E613-14581B4FB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F83175-E071-F449-01A7-0AA9E736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24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925363-5947-AA0F-18D8-DC494001E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22F8D9-A3A3-9910-36CA-E1DED2F06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DFFAB1-103F-6A12-FE8F-8411A145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1DB5AE-4031-02C1-9980-9C9BBA11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B6A08D-4F3B-B0FC-E4ED-F030E949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41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707C1-1A2D-13FD-651C-890CB8A7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64F721-5C7C-B171-6B6C-AC56EEB8B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41077F-6EC8-2D5A-DCA3-29A3F569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47FCA2-8D17-2EF8-46EF-AE02FF79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B0A4FF-E1C8-1F9E-8549-066D44A7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60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AB4B7-1CA0-7F25-3784-8F6AB3A2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85FB56-86A8-994B-FDC9-36D326C14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28B4BA-A340-69C1-758F-6CD0FDB1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80F6D6-A29C-AFE5-13BA-618A97B1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C82A9A-0DA7-C607-C3DF-FF38ED5C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50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912A3-40A3-B8DA-D2BC-24F9F23F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FBAA99-0DD6-03D6-1D43-84BA79685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8D100D-1409-6585-2148-C1AB49D76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DF6EB3-FD84-E378-0597-4733C1B8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812D6C-8976-4004-2013-88512B059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913E18-E3A4-4AC2-FE80-0162AE3C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1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5FF24-2A1F-EDE3-8A94-86ADC13A6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9C7871-2E06-FEC5-3E08-619E79D02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42D8EF-BF5E-D235-0B00-6E10D50D0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90A2879-5894-C0A3-8760-255FF4AE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4980FB-7456-9C31-CECE-5D2ABF4AB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2B42F34-F049-EE16-D45D-01C74990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BBD870D-FA9B-0CE3-A423-4DB1BD7B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39613EE-58A8-CE6C-3539-A640DB15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07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E02C5-382F-5CFE-CCAF-37CD08CF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250B21-0B4E-8DCA-3604-1879E017C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60A5C9-F571-4D64-D053-952447EB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01BE9D-F77D-0BF3-3CCE-E9B5D94F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21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AC8310-E0A8-82A8-D11B-BDF02E1E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EED325-AE84-59E7-4F00-0C5C81F2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8D51C2-9AB2-08D5-2912-AC6908EF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59E43-D6BB-A091-9CE9-61F4CB99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A2F4EE-A96F-2906-79DE-D52EDD5E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D9E607-7B86-3234-112E-2512AD385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59AEF-F378-D649-8232-D8596D42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B50BF7-C809-8C17-1DAC-177A3044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7F6CF1-79D9-6C8D-191B-8260A75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5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F23CE-92E7-D78E-962F-A0926722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9522D1C-FB23-CC50-27E3-F8E434BDC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9DB5DF-8853-651A-8FA3-E24A85275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E968F3-C187-7320-FBEC-88F52C32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6E0AC2-9991-D7E4-30EC-82B67026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82CBF4-8B53-41FF-4369-359AD2ED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4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ass/>
                    </a14:imgEffect>
                  </a14:imgLayer>
                </a14:imgProps>
              </a:ext>
            </a:extLst>
          </a:blip>
          <a:srcRect/>
          <a:stretch>
            <a:fillRect t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BDB494B-349F-E1F4-7521-C99AF3F2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9F0D3D-4DD3-438E-5235-D8A3D9A29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BDC0A-2661-0C4E-2765-8A9631B33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5B7B7-02DD-4EAB-BC74-DDFB89EF95B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6C16FD-E250-473A-C82C-BEF4BE7BA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B8BA06-6594-2325-505E-BF561FB61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83FF1-68C5-498A-8496-89131CBB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73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zd.gov.cz/prehled-oboru-a-vzdelavani-nelekarskych-zdravotnickych-pracovniku/#VS-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sk/photo/143656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oledovicova@dfnsp.s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mailto:Jana.boledovicova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/>
          <a:stretch>
            <a:fillRect t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C274CB5-1643-CB80-3F9D-9BB745BAF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a organizační zabezpečení </a:t>
            </a:r>
            <a:br>
              <a:rPr lang="cs-CZ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 centrální sterilizace v ČR a SR </a:t>
            </a:r>
            <a:endParaRPr lang="cs-CZ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62016ED-6965-DD25-1686-EE66225D6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704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sk-SK" sz="24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Mezinárodní kongres STERIL.CZ - Brno 2024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XVIII. výroční konference České společnosti pro sterilizaci, </a:t>
            </a:r>
            <a:r>
              <a:rPr lang="cs-CZ" sz="1900" dirty="0" err="1"/>
              <a:t>z.s</a:t>
            </a:r>
            <a:endParaRPr lang="cs-CZ" sz="19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sk-SK" sz="2400" b="1" dirty="0"/>
              <a:t>1. – 2.10.2024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sk-SK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2000" b="1" dirty="0"/>
              <a:t>RNDr. Jana Boledovičová, PhD., MPH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200" b="1" dirty="0" err="1"/>
              <a:t>Nemocničn</a:t>
            </a:r>
            <a:r>
              <a:rPr lang="cs-CZ" sz="1200" b="1" dirty="0"/>
              <a:t>í</a:t>
            </a:r>
            <a:r>
              <a:rPr lang="sk-SK" sz="1200" b="1" dirty="0"/>
              <a:t> </a:t>
            </a:r>
            <a:r>
              <a:rPr lang="sk-SK" sz="1200" b="1" dirty="0" err="1"/>
              <a:t>epidemiolog</a:t>
            </a:r>
            <a:r>
              <a:rPr lang="sk-SK" sz="1200" b="1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200" b="1" dirty="0" err="1"/>
              <a:t>Vedoucí</a:t>
            </a:r>
            <a:r>
              <a:rPr lang="sk-SK" sz="1200" b="1" dirty="0"/>
              <a:t> </a:t>
            </a:r>
            <a:r>
              <a:rPr lang="sk-SK" sz="1200" b="1" dirty="0" err="1"/>
              <a:t>Oddělení</a:t>
            </a:r>
            <a:r>
              <a:rPr lang="sk-SK" sz="1200" b="1" dirty="0"/>
              <a:t> nemocniční </a:t>
            </a:r>
            <a:r>
              <a:rPr lang="sk-SK" sz="1200" b="1" dirty="0" err="1"/>
              <a:t>epidemiologie</a:t>
            </a:r>
            <a:r>
              <a:rPr lang="sk-SK" sz="1200" b="1" dirty="0"/>
              <a:t> a </a:t>
            </a:r>
            <a:r>
              <a:rPr lang="sk-SK" sz="1200" b="1" dirty="0" err="1"/>
              <a:t>Centrální</a:t>
            </a:r>
            <a:r>
              <a:rPr lang="sk-SK" sz="1200" b="1" dirty="0"/>
              <a:t> </a:t>
            </a:r>
            <a:r>
              <a:rPr lang="sk-SK" sz="1200" b="1" dirty="0" err="1"/>
              <a:t>sterilizace</a:t>
            </a:r>
            <a:r>
              <a:rPr lang="sk-SK" sz="1200" b="1" dirty="0"/>
              <a:t> </a:t>
            </a:r>
            <a:endParaRPr lang="en-GB" sz="1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k-SK" sz="1200" b="1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0025EF-48E0-EF5F-4803-705EF9BF4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9" y="197963"/>
            <a:ext cx="2794962" cy="9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9FA3BF5-B4FB-75AC-21C2-36F41CE5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>
              <a:lnSpc>
                <a:spcPts val="2500"/>
              </a:lnSpc>
            </a:pPr>
            <a:r>
              <a:rPr lang="cs-CZ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zabezpečení na OCS v ČR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90D158-A242-B44F-FDBE-CF6865B9F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6301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Nestanovuje zodpovědnost za provoz a kvalitu na pracovištích centrální sterilizace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t.j.</a:t>
            </a:r>
          </a:p>
          <a:p>
            <a:pPr marL="0" indent="0" algn="ctr">
              <a:buNone/>
            </a:pPr>
            <a:r>
              <a:rPr lang="cs-CZ" dirty="0"/>
              <a:t>Není definováno</a:t>
            </a:r>
          </a:p>
          <a:p>
            <a:pPr marL="0" indent="0" algn="ctr">
              <a:buNone/>
            </a:pPr>
            <a:r>
              <a:rPr lang="cs-CZ" dirty="0"/>
              <a:t>personální zabezpečení  </a:t>
            </a:r>
          </a:p>
          <a:p>
            <a:pPr marL="0" indent="0" algn="ctr">
              <a:buNone/>
            </a:pPr>
            <a:r>
              <a:rPr lang="cs-CZ" dirty="0"/>
              <a:t>a tudíž i organizační zabezpečení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729D390-4351-0CC6-20F2-52DC2213F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Vyhláška č. 306/2012 Sb</a:t>
            </a:r>
            <a:r>
              <a:rPr lang="cs-CZ" dirty="0">
                <a:solidFill>
                  <a:srgbClr val="0070C0"/>
                </a:solidFill>
              </a:rPr>
              <a:t>. o podmínkách předcházení vzniku a šíření infekčních onemocnění a o hygienických požadavcích na provoz zdravotnických zařízení a vybraných zařízení sociálních služeb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90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D883832-474A-A2D3-341D-E4E46547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Vzdělání zaměstnanců OCS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69EFA0-F594-9351-781E-A89A82668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90870"/>
            <a:ext cx="5157787" cy="534499"/>
          </a:xfrm>
        </p:spPr>
        <p:txBody>
          <a:bodyPr/>
          <a:lstStyle/>
          <a:p>
            <a:r>
              <a:rPr lang="cs-CZ" dirty="0"/>
              <a:t>ČR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BFBB3B-CF1E-02C6-F498-BE804BC5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23340"/>
            <a:ext cx="5157787" cy="446632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č. 96/2004 Sb. 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</a:pPr>
            <a:r>
              <a:rPr lang="cs-CZ" sz="1600" b="0" i="1" dirty="0">
                <a:solidFill>
                  <a:srgbClr val="43494D"/>
                </a:solidFill>
                <a:effectLst/>
              </a:rPr>
              <a:t>Zákon o podmínkách získávání a uznávání způsobilosti k výkonu nelékařských zdravotnických povolání a k výkonu činnosti souvisejících s poskytováním zdravotní péče a o změně některých souvisejících zákonů (zákon o nelékařských zdravotnických povoláních)</a:t>
            </a:r>
            <a:endParaRPr lang="cs-CZ" sz="1600" b="0" i="0" dirty="0">
              <a:solidFill>
                <a:srgbClr val="43494D"/>
              </a:solidFill>
              <a:effectLst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4F0D8C9-0395-5714-1898-51F6A6772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189038"/>
            <a:ext cx="5183188" cy="534499"/>
          </a:xfrm>
        </p:spPr>
        <p:txBody>
          <a:bodyPr/>
          <a:lstStyle/>
          <a:p>
            <a:r>
              <a:rPr lang="cs-CZ" dirty="0"/>
              <a:t>SR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76282B4-1CD8-A403-2B16-BE56D9047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23340"/>
            <a:ext cx="5283200" cy="5049993"/>
          </a:xfrm>
        </p:spPr>
        <p:txBody>
          <a:bodyPr>
            <a:noAutofit/>
          </a:bodyPr>
          <a:lstStyle/>
          <a:p>
            <a:pPr marL="180000" indent="-216000">
              <a:lnSpc>
                <a:spcPct val="150000"/>
              </a:lnSpc>
              <a:spcBef>
                <a:spcPts val="0"/>
              </a:spcBef>
            </a:pPr>
            <a:r>
              <a:rPr lang="cs-CZ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Nariadenie</a:t>
            </a:r>
            <a:r>
              <a:rPr lang="cs-CZ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vlády č. 296/2010 </a:t>
            </a:r>
            <a:r>
              <a:rPr lang="cs-CZ" sz="1400" dirty="0" err="1">
                <a:solidFill>
                  <a:srgbClr val="0070C0"/>
                </a:solidFill>
              </a:rPr>
              <a:t>Z.z</a:t>
            </a:r>
            <a:r>
              <a:rPr lang="cs-CZ" sz="1400" dirty="0">
                <a:solidFill>
                  <a:srgbClr val="0070C0"/>
                </a:solidFill>
              </a:rPr>
              <a:t>. 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o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odbornej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spôsobilosti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na výkon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zdravotníckeho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povolania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spôsobe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ďalšieho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vzdelávania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zdravotníckych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pracovníkov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sústave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špecializačných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odborov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a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sústave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certifikovaných </a:t>
            </a:r>
            <a:r>
              <a:rPr lang="cs-CZ" sz="140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pracovných</a:t>
            </a:r>
            <a:r>
              <a:rPr lang="cs-CZ" sz="14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činností</a:t>
            </a:r>
            <a:endParaRPr lang="cs-CZ" sz="1400" dirty="0">
              <a:solidFill>
                <a:srgbClr val="0070C0"/>
              </a:solidFill>
            </a:endParaRPr>
          </a:p>
          <a:p>
            <a:pPr marL="180000">
              <a:lnSpc>
                <a:spcPct val="150000"/>
              </a:lnSpc>
              <a:spcBef>
                <a:spcPts val="0"/>
              </a:spcBef>
            </a:pPr>
            <a:endParaRPr lang="cs-CZ" sz="1400" b="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TRETIA ČASŤ</a:t>
            </a: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ĎALŠIE VZDELÁVANIE ZDRAVOTNÍCKYCH PRACOVNÍKOV</a:t>
            </a: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§ 68</a:t>
            </a: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cs-CZ" sz="1400" b="1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Spôsoby</a:t>
            </a:r>
            <a:r>
              <a:rPr lang="cs-CZ" sz="1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1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ďalšieho</a:t>
            </a:r>
            <a:r>
              <a:rPr lang="cs-CZ" sz="1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1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vzdelávania</a:t>
            </a:r>
            <a:endParaRPr lang="cs-CZ" sz="1400" b="1" dirty="0">
              <a:solidFill>
                <a:srgbClr val="0070C0"/>
              </a:solidFill>
              <a:highlight>
                <a:srgbClr val="FFFFFF"/>
              </a:highlight>
            </a:endParaRP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Ďalšie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vzdelávanie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zdravotníckych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pracovníkov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zahŕňa</a:t>
            </a:r>
            <a:endParaRPr lang="cs-CZ" sz="1400" b="0" i="0" dirty="0">
              <a:solidFill>
                <a:srgbClr val="0070C0"/>
              </a:solidFill>
              <a:effectLst/>
              <a:highlight>
                <a:srgbClr val="FFFFFF"/>
              </a:highlight>
            </a:endParaRP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a)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špecializačné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štúdium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,</a:t>
            </a: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1" i="0" u="sng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b) </a:t>
            </a:r>
            <a:r>
              <a:rPr lang="cs-CZ" sz="1400" b="1" i="0" u="sng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certifikačnú</a:t>
            </a:r>
            <a:r>
              <a:rPr lang="cs-CZ" sz="1400" b="1" i="0" u="sng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1" i="0" u="sng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prípravu</a:t>
            </a:r>
            <a:r>
              <a:rPr lang="cs-CZ" sz="1400" b="1" i="0" u="sng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,</a:t>
            </a:r>
          </a:p>
          <a:p>
            <a:pPr marL="18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c)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sústavné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cs-CZ" sz="14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vzdelávanie</a:t>
            </a:r>
            <a:r>
              <a:rPr lang="cs-CZ" sz="14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F2E015-BB51-B56E-FE4E-FFD5810E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8" y="3675183"/>
            <a:ext cx="5748399" cy="27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4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FEAD1-4878-A9EF-30A3-B3128099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595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„Specializace v tomto oboru není. Všechny specializace naleznete zde:</a:t>
            </a:r>
            <a:b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https://mzd.gov.cz/prehled-oboru-a-vzdelavani-nelekarskych-zdravotnickych-pracovniku/#VS-5</a:t>
            </a:r>
            <a:b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Perioperační péče. (v OM 1 je část o sterilizaci – 2 x 4 hodiny.)</a:t>
            </a:r>
            <a:b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Varianta </a:t>
            </a:r>
            <a:r>
              <a:rPr lang="cs-CZ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Certifikovaný kurz pro úzce vymezené činnosti 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takový kurz ale není zveřejněn v žádném věstníku, zařízení si program vytvoří a požádají o akreditaci. </a:t>
            </a:r>
            <a:b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Seznam certifikovaných kurzů  - kurz akreditovaný NCONZO“</a:t>
            </a:r>
            <a:endParaRPr lang="cs-CZ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CC28C81-270B-5722-CCB0-64FF7B8D7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931" y="3824654"/>
            <a:ext cx="10823331" cy="2488223"/>
          </a:xfrm>
        </p:spPr>
      </p:pic>
    </p:spTree>
    <p:extLst>
      <p:ext uri="{BB962C8B-B14F-4D97-AF65-F5344CB8AC3E}">
        <p14:creationId xmlns:p14="http://schemas.microsoft.com/office/powerpoint/2010/main" val="363194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6B5700C-1F99-4B4A-2312-931337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092" cy="114458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1800" b="1" dirty="0"/>
              <a:t>MINIMÁLNY ŠTANDARD PRE CERTIFIKAČNÝ ŠTUDIJNÝ PROGRAM </a:t>
            </a:r>
            <a:br>
              <a:rPr lang="cs-CZ" sz="1800" dirty="0"/>
            </a:br>
            <a:br>
              <a:rPr lang="cs-CZ" sz="1800" dirty="0"/>
            </a:br>
            <a:r>
              <a:rPr lang="cs-CZ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CERTIFIKOVANEJ PRACOVNEJ ČINNOSTI </a:t>
            </a:r>
            <a:br>
              <a:rPr lang="cs-CZ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STERILIZÁCIA A DEZINFEKCIA ZDRAVOTNÍCKYCH POMÔCOK</a:t>
            </a:r>
            <a:endParaRPr lang="cs-CZ" sz="18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D719A66-9052-3458-3FFC-9304B8D9FA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08"/>
          <a:stretch/>
        </p:blipFill>
        <p:spPr>
          <a:xfrm>
            <a:off x="189457" y="1802423"/>
            <a:ext cx="5551389" cy="4958862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35ED65C-6AB4-D7E9-EC99-FCBACC607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8" r="10869"/>
          <a:stretch/>
        </p:blipFill>
        <p:spPr>
          <a:xfrm>
            <a:off x="6563941" y="3281252"/>
            <a:ext cx="4282544" cy="357674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ECCD6B4-F495-782E-4E0B-4AE48B75E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13" b="11594"/>
          <a:stretch/>
        </p:blipFill>
        <p:spPr>
          <a:xfrm>
            <a:off x="6778869" y="1411124"/>
            <a:ext cx="4067616" cy="1877200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51089A1-FE5E-9479-CCBC-44726BF560A6}"/>
              </a:ext>
            </a:extLst>
          </p:cNvPr>
          <p:cNvSpPr/>
          <p:nvPr/>
        </p:nvSpPr>
        <p:spPr>
          <a:xfrm>
            <a:off x="6778869" y="1802423"/>
            <a:ext cx="2628900" cy="219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D18F03F-0C28-710C-AC26-437C10A2B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869" y="3638173"/>
            <a:ext cx="3263560" cy="2756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E4E4A46-2C1E-4F51-B073-0F3FE6245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086" y="5711354"/>
            <a:ext cx="3261643" cy="274344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1283DC9B-83F4-37BB-CB6A-F8C7949447A3}"/>
              </a:ext>
            </a:extLst>
          </p:cNvPr>
          <p:cNvSpPr txBox="1"/>
          <p:nvPr/>
        </p:nvSpPr>
        <p:spPr>
          <a:xfrm>
            <a:off x="7218485" y="457200"/>
            <a:ext cx="422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70C0"/>
                </a:solidFill>
              </a:rPr>
              <a:t>Slovenská </a:t>
            </a:r>
            <a:r>
              <a:rPr lang="cs-CZ" b="1" i="1" dirty="0" err="1">
                <a:solidFill>
                  <a:srgbClr val="0070C0"/>
                </a:solidFill>
              </a:rPr>
              <a:t>zdravotnícka</a:t>
            </a:r>
            <a:r>
              <a:rPr lang="cs-CZ" b="1" i="1" dirty="0">
                <a:solidFill>
                  <a:srgbClr val="0070C0"/>
                </a:solidFill>
              </a:rPr>
              <a:t> univerzita</a:t>
            </a:r>
          </a:p>
          <a:p>
            <a:pPr algn="ctr"/>
            <a:r>
              <a:rPr lang="cs-CZ" b="1" i="1" dirty="0">
                <a:solidFill>
                  <a:srgbClr val="0070C0"/>
                </a:solidFill>
              </a:rPr>
              <a:t>Výukové pracoviště NÚDCH </a:t>
            </a:r>
          </a:p>
        </p:txBody>
      </p:sp>
    </p:spTree>
    <p:extLst>
      <p:ext uri="{BB962C8B-B14F-4D97-AF65-F5344CB8AC3E}">
        <p14:creationId xmlns:p14="http://schemas.microsoft.com/office/powerpoint/2010/main" val="336185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Technické vybavení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Vsetínská nemocnice a.s. , ČR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268259"/>
          </a:xfrm>
        </p:spPr>
        <p:txBody>
          <a:bodyPr>
            <a:normAutofit/>
          </a:bodyPr>
          <a:lstStyle/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autoklávy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plasmový sterilizátor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Myčky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Ultrazvuková myčka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PC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IS </a:t>
            </a:r>
            <a:r>
              <a:rPr lang="cs-CZ" sz="2100" dirty="0" err="1"/>
              <a:t>Medix</a:t>
            </a:r>
            <a:r>
              <a:rPr lang="cs-CZ" sz="2100" dirty="0"/>
              <a:t>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Národný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ústav </a:t>
            </a:r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detských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chor</a:t>
            </a:r>
            <a:r>
              <a:rPr lang="sk-SK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Bratislava, SR 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961C87-BC80-73C6-6175-E1FD479E1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268258"/>
          </a:xfrm>
        </p:spPr>
        <p:txBody>
          <a:bodyPr>
            <a:normAutofit/>
          </a:bodyPr>
          <a:lstStyle/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400" dirty="0"/>
              <a:t>autoklávy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400" dirty="0" err="1"/>
              <a:t>Ethylenoxidový</a:t>
            </a:r>
            <a:r>
              <a:rPr lang="cs-CZ" sz="2400" dirty="0"/>
              <a:t> sterilizátor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400" dirty="0"/>
              <a:t>Myčky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400" dirty="0"/>
              <a:t>Ultrazvuková myčka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400" dirty="0"/>
              <a:t>PC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400" dirty="0"/>
              <a:t>IS </a:t>
            </a:r>
            <a:r>
              <a:rPr lang="cs-CZ" sz="2400" dirty="0" err="1"/>
              <a:t>medix</a:t>
            </a:r>
            <a:r>
              <a:rPr lang="cs-CZ" sz="2400" dirty="0"/>
              <a:t> </a:t>
            </a:r>
          </a:p>
          <a:p>
            <a:pPr marL="360000" indent="-3600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05465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C05E565-A67E-5663-0BF0-A2ED9257BBCE}"/>
              </a:ext>
            </a:extLst>
          </p:cNvPr>
          <p:cNvSpPr txBox="1"/>
          <p:nvPr/>
        </p:nvSpPr>
        <p:spPr>
          <a:xfrm>
            <a:off x="2040467" y="2105561"/>
            <a:ext cx="8111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Dispoziční řešení 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2178611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C69111-FDC4-9634-B9D3-C7F8A4D1D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48" y="508000"/>
            <a:ext cx="11155903" cy="56448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105B154-BB89-E4AF-9F2F-127CF33CDA19}"/>
              </a:ext>
            </a:extLst>
          </p:cNvPr>
          <p:cNvSpPr txBox="1"/>
          <p:nvPr/>
        </p:nvSpPr>
        <p:spPr>
          <a:xfrm>
            <a:off x="6663267" y="1517134"/>
            <a:ext cx="24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OCS -2. </a:t>
            </a:r>
            <a:r>
              <a:rPr lang="cs-CZ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poschodie</a:t>
            </a:r>
            <a:endParaRPr lang="cs-CZ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0D9C6CEA-CBAD-54A2-70DB-4B764A2D129A}"/>
              </a:ext>
            </a:extLst>
          </p:cNvPr>
          <p:cNvCxnSpPr/>
          <p:nvPr/>
        </p:nvCxnSpPr>
        <p:spPr>
          <a:xfrm>
            <a:off x="4995333" y="3115733"/>
            <a:ext cx="1584000" cy="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pojnice: pravoúhlá 10">
            <a:extLst>
              <a:ext uri="{FF2B5EF4-FFF2-40B4-BE49-F238E27FC236}">
                <a16:creationId xmlns:a16="http://schemas.microsoft.com/office/drawing/2014/main" id="{C36D2935-5BA5-6300-0641-A481BE7D5007}"/>
              </a:ext>
            </a:extLst>
          </p:cNvPr>
          <p:cNvCxnSpPr/>
          <p:nvPr/>
        </p:nvCxnSpPr>
        <p:spPr>
          <a:xfrm>
            <a:off x="7179733" y="2895600"/>
            <a:ext cx="1584000" cy="0"/>
          </a:xfrm>
          <a:prstGeom prst="bentConnector3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pojnice: pravoúhlá 12">
            <a:extLst>
              <a:ext uri="{FF2B5EF4-FFF2-40B4-BE49-F238E27FC236}">
                <a16:creationId xmlns:a16="http://schemas.microsoft.com/office/drawing/2014/main" id="{DCC2C726-6D28-CAC2-361F-AE7C8BCCB5D7}"/>
              </a:ext>
            </a:extLst>
          </p:cNvPr>
          <p:cNvCxnSpPr/>
          <p:nvPr/>
        </p:nvCxnSpPr>
        <p:spPr>
          <a:xfrm rot="10800000" flipV="1">
            <a:off x="5740400" y="3581399"/>
            <a:ext cx="2209800" cy="499533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pojnice: pravoúhlá 14">
            <a:extLst>
              <a:ext uri="{FF2B5EF4-FFF2-40B4-BE49-F238E27FC236}">
                <a16:creationId xmlns:a16="http://schemas.microsoft.com/office/drawing/2014/main" id="{C480669A-5AC9-1878-FCC5-17E8652DC121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48134" y="4047066"/>
            <a:ext cx="1473200" cy="67733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87F6B7-5DE1-BF00-35AA-5D1836AE617E}"/>
              </a:ext>
            </a:extLst>
          </p:cNvPr>
          <p:cNvSpPr txBox="1"/>
          <p:nvPr/>
        </p:nvSpPr>
        <p:spPr>
          <a:xfrm>
            <a:off x="1168400" y="3175000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</a:t>
            </a:r>
            <a:endParaRPr lang="cs-CZ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77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9082A-8C39-4060-7F03-E369DCF0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92" y="107801"/>
            <a:ext cx="10515600" cy="709531"/>
          </a:xfrm>
        </p:spPr>
        <p:txBody>
          <a:bodyPr>
            <a:normAutofit/>
          </a:bodyPr>
          <a:lstStyle/>
          <a:p>
            <a:pPr algn="ctr"/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Původní půdorys Centrální sterilizace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FFB671-AFB7-53D8-A0BC-FF66D1ED3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2" t="155" r="25645" b="6680"/>
          <a:stretch/>
        </p:blipFill>
        <p:spPr>
          <a:xfrm rot="5400000">
            <a:off x="3365651" y="-2127448"/>
            <a:ext cx="5578683" cy="11517487"/>
          </a:xfrm>
          <a:ln>
            <a:solidFill>
              <a:schemeClr val="bg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B05BEA16-F5B0-CE84-6C4B-D4BAC3D02BA0}"/>
                  </a:ext>
                </a:extLst>
              </p14:cNvPr>
              <p14:cNvContentPartPr/>
              <p14:nvPr/>
            </p14:nvContentPartPr>
            <p14:xfrm>
              <a:off x="6820485" y="3694630"/>
              <a:ext cx="360" cy="3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B05BEA16-F5B0-CE84-6C4B-D4BAC3D02B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1845" y="3685630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2F6067C-9D01-E51F-B924-6CDC9782AA4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67786" y="3517604"/>
            <a:ext cx="2050237" cy="610844"/>
          </a:xfrm>
          <a:prstGeom prst="bentConnector3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pojnice: pravoúhlá 13">
            <a:extLst>
              <a:ext uri="{FF2B5EF4-FFF2-40B4-BE49-F238E27FC236}">
                <a16:creationId xmlns:a16="http://schemas.microsoft.com/office/drawing/2014/main" id="{06FBD3DE-A735-805A-6624-0363362DFFA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21437" y="2871561"/>
            <a:ext cx="1551607" cy="798393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pojnice: pravoúhlá 19">
            <a:extLst>
              <a:ext uri="{FF2B5EF4-FFF2-40B4-BE49-F238E27FC236}">
                <a16:creationId xmlns:a16="http://schemas.microsoft.com/office/drawing/2014/main" id="{C2B8D522-2D41-8B79-47E8-3214DFC6CD1C}"/>
              </a:ext>
            </a:extLst>
          </p:cNvPr>
          <p:cNvCxnSpPr>
            <a:cxnSpLocks/>
          </p:cNvCxnSpPr>
          <p:nvPr/>
        </p:nvCxnSpPr>
        <p:spPr>
          <a:xfrm>
            <a:off x="3036627" y="1743214"/>
            <a:ext cx="3996000" cy="288000"/>
          </a:xfrm>
          <a:prstGeom prst="bentConnector3">
            <a:avLst>
              <a:gd name="adj1" fmla="val 50000"/>
            </a:avLst>
          </a:prstGeom>
          <a:ln w="635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Obdélník 24">
            <a:extLst>
              <a:ext uri="{FF2B5EF4-FFF2-40B4-BE49-F238E27FC236}">
                <a16:creationId xmlns:a16="http://schemas.microsoft.com/office/drawing/2014/main" id="{6BACF95F-1648-EBCC-BAFA-65B4796935C0}"/>
              </a:ext>
            </a:extLst>
          </p:cNvPr>
          <p:cNvSpPr/>
          <p:nvPr/>
        </p:nvSpPr>
        <p:spPr>
          <a:xfrm>
            <a:off x="2026695" y="1984187"/>
            <a:ext cx="662717" cy="206237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pattFill prst="pct5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cxnSp>
        <p:nvCxnSpPr>
          <p:cNvPr id="19" name="Spojnice: pravoúhlá 18">
            <a:extLst>
              <a:ext uri="{FF2B5EF4-FFF2-40B4-BE49-F238E27FC236}">
                <a16:creationId xmlns:a16="http://schemas.microsoft.com/office/drawing/2014/main" id="{ABB3344C-17E8-FF65-999B-6173AE2097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93086" y="3282980"/>
            <a:ext cx="2274260" cy="1080089"/>
          </a:xfrm>
          <a:prstGeom prst="bentConnector3">
            <a:avLst>
              <a:gd name="adj1" fmla="val 73346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>
            <a:extLst>
              <a:ext uri="{FF2B5EF4-FFF2-40B4-BE49-F238E27FC236}">
                <a16:creationId xmlns:a16="http://schemas.microsoft.com/office/drawing/2014/main" id="{7EF31235-28E8-F2B2-79BD-346B22C2A2EB}"/>
              </a:ext>
            </a:extLst>
          </p:cNvPr>
          <p:cNvSpPr/>
          <p:nvPr/>
        </p:nvSpPr>
        <p:spPr>
          <a:xfrm>
            <a:off x="7312707" y="5277492"/>
            <a:ext cx="4601029" cy="1477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1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9082A-8C39-4060-7F03-E369DCF0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Varianta 2 A – Rekonstrukce CS VSN a.s. 2013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14DE04F-4EF4-0C47-B6B5-02E8B903E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6" y="1309962"/>
            <a:ext cx="11685864" cy="5469622"/>
          </a:xfrm>
          <a:prstGeom prst="rect">
            <a:avLst/>
          </a:prstGeom>
        </p:spPr>
      </p:pic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5F7EB9E9-53AD-B5BA-3C5F-5FFB6A7A38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97532" y="3609341"/>
            <a:ext cx="2542903" cy="600894"/>
          </a:xfrm>
          <a:prstGeom prst="bentConnector3">
            <a:avLst>
              <a:gd name="adj1" fmla="val -1027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DE71329B-A57D-DCAB-8709-9F92658D2E4F}"/>
              </a:ext>
            </a:extLst>
          </p:cNvPr>
          <p:cNvCxnSpPr>
            <a:cxnSpLocks/>
          </p:cNvCxnSpPr>
          <p:nvPr/>
        </p:nvCxnSpPr>
        <p:spPr>
          <a:xfrm rot="10800000">
            <a:off x="3317966" y="4304809"/>
            <a:ext cx="2542905" cy="687980"/>
          </a:xfrm>
          <a:prstGeom prst="bentConnector3">
            <a:avLst>
              <a:gd name="adj1" fmla="val -9247"/>
            </a:avLst>
          </a:prstGeom>
          <a:ln w="63500"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pojnice: pravoúhlá 18">
            <a:extLst>
              <a:ext uri="{FF2B5EF4-FFF2-40B4-BE49-F238E27FC236}">
                <a16:creationId xmlns:a16="http://schemas.microsoft.com/office/drawing/2014/main" id="{BB0FE899-8DC6-30E3-4A70-69F0ED56599D}"/>
              </a:ext>
            </a:extLst>
          </p:cNvPr>
          <p:cNvCxnSpPr>
            <a:cxnSpLocks/>
          </p:cNvCxnSpPr>
          <p:nvPr/>
        </p:nvCxnSpPr>
        <p:spPr>
          <a:xfrm rot="16200000" flipV="1">
            <a:off x="3068188" y="2989807"/>
            <a:ext cx="1187538" cy="40930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pojnice: pravoúhlá 21">
            <a:extLst>
              <a:ext uri="{FF2B5EF4-FFF2-40B4-BE49-F238E27FC236}">
                <a16:creationId xmlns:a16="http://schemas.microsoft.com/office/drawing/2014/main" id="{7D908EE5-849F-C804-6364-5A882510DBDD}"/>
              </a:ext>
            </a:extLst>
          </p:cNvPr>
          <p:cNvCxnSpPr>
            <a:cxnSpLocks/>
          </p:cNvCxnSpPr>
          <p:nvPr/>
        </p:nvCxnSpPr>
        <p:spPr>
          <a:xfrm flipV="1">
            <a:off x="4101737" y="2416266"/>
            <a:ext cx="1367246" cy="61366"/>
          </a:xfrm>
          <a:prstGeom prst="bentConnector3">
            <a:avLst/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pojnice: pravoúhlá 24">
            <a:extLst>
              <a:ext uri="{FF2B5EF4-FFF2-40B4-BE49-F238E27FC236}">
                <a16:creationId xmlns:a16="http://schemas.microsoft.com/office/drawing/2014/main" id="{D803BA78-42FF-1DC7-BE9C-EA31FC59DE02}"/>
              </a:ext>
            </a:extLst>
          </p:cNvPr>
          <p:cNvCxnSpPr/>
          <p:nvPr/>
        </p:nvCxnSpPr>
        <p:spPr>
          <a:xfrm>
            <a:off x="5860871" y="2383991"/>
            <a:ext cx="1323700" cy="177349"/>
          </a:xfrm>
          <a:prstGeom prst="bentConnector3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Ovál 25">
            <a:extLst>
              <a:ext uri="{FF2B5EF4-FFF2-40B4-BE49-F238E27FC236}">
                <a16:creationId xmlns:a16="http://schemas.microsoft.com/office/drawing/2014/main" id="{D0CB215E-9911-D152-32FA-5309473725C9}"/>
              </a:ext>
            </a:extLst>
          </p:cNvPr>
          <p:cNvSpPr/>
          <p:nvPr/>
        </p:nvSpPr>
        <p:spPr>
          <a:xfrm>
            <a:off x="2403564" y="3845192"/>
            <a:ext cx="5259977" cy="6879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34D2D4F-1722-1F33-9F78-385242C12DC4}"/>
              </a:ext>
            </a:extLst>
          </p:cNvPr>
          <p:cNvSpPr txBox="1"/>
          <p:nvPr/>
        </p:nvSpPr>
        <p:spPr>
          <a:xfrm>
            <a:off x="6215741" y="4389572"/>
            <a:ext cx="193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Křížení cest</a:t>
            </a:r>
          </a:p>
        </p:txBody>
      </p:sp>
      <p:cxnSp>
        <p:nvCxnSpPr>
          <p:cNvPr id="3" name="Spojnice: pravoúhlá 2">
            <a:extLst>
              <a:ext uri="{FF2B5EF4-FFF2-40B4-BE49-F238E27FC236}">
                <a16:creationId xmlns:a16="http://schemas.microsoft.com/office/drawing/2014/main" id="{7C49D6AC-90DC-5805-E825-E36A1AAE41E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161632" y="2452649"/>
            <a:ext cx="1618915" cy="566694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5D77FE2F-9AD2-5087-7365-DC3F1FFA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052" y="5889124"/>
            <a:ext cx="4608975" cy="9388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C2E1A0-DF70-2E97-8879-4AB5716B6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898" y="1505727"/>
            <a:ext cx="4308455" cy="26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49D0A8-2E64-7656-F698-8D75E91C1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70" y="0"/>
            <a:ext cx="10870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5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Zkušenosti z praxe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 anchorCtr="0">
            <a:normAutofit fontScale="85000" lnSpcReduction="10000"/>
          </a:bodyPr>
          <a:lstStyle/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Vsetínská nemocnice a.s. , ČR </a:t>
            </a:r>
          </a:p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2021 -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048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 anchorCtr="0">
            <a:normAutofit fontScale="85000" lnSpcReduction="10000"/>
          </a:bodyPr>
          <a:lstStyle/>
          <a:p>
            <a:pPr algn="ctr"/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Národný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ústav </a:t>
            </a:r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detských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chor</a:t>
            </a:r>
            <a:r>
              <a:rPr lang="sk-SK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Bratislava, SR  </a:t>
            </a:r>
          </a:p>
          <a:p>
            <a:pPr algn="ctr"/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2009 - 2021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961C87-BC80-73C6-6175-E1FD479E1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481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10F6F4F-285C-61B0-A3D3-0E9AF53AD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3" r="6388"/>
          <a:stretch/>
        </p:blipFill>
        <p:spPr>
          <a:xfrm>
            <a:off x="965936" y="3089273"/>
            <a:ext cx="5157787" cy="28797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D2FAE8B-D2B8-0855-6FB3-0F18E6D57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81" r="17246" b="20371"/>
          <a:stretch/>
        </p:blipFill>
        <p:spPr>
          <a:xfrm>
            <a:off x="6764868" y="3089273"/>
            <a:ext cx="4495908" cy="28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AF7D306-88EB-C5DF-6729-AFC1BF99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808"/>
          </a:xfrm>
        </p:spPr>
        <p:txBody>
          <a:bodyPr/>
          <a:lstStyle/>
          <a:p>
            <a:pPr algn="ctr"/>
            <a:r>
              <a:rPr lang="cs-CZ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Nový centrální pavilon VSN a.s. 2030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441D698-80D1-B449-F1C2-E47ADBB0D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1121129"/>
            <a:ext cx="9829800" cy="54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BDE0D-FE4F-0417-AF68-41BF7AE1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769" y="334963"/>
            <a:ext cx="11572631" cy="1054222"/>
          </a:xfrm>
        </p:spPr>
        <p:txBody>
          <a:bodyPr>
            <a:normAutofit fontScale="90000"/>
          </a:bodyPr>
          <a:lstStyle/>
          <a:p>
            <a:br>
              <a:rPr lang="cs-CZ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 </a:t>
            </a:r>
            <a:b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i="1" dirty="0"/>
              <a:t>Personální a organizační zabezpečení  OCS</a:t>
            </a:r>
            <a:endParaRPr lang="cs-CZ" sz="4400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A60E65FA-7317-58DF-DDAB-80615286A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1802423"/>
            <a:ext cx="7761979" cy="4598377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 záleží na velikosti zdravotnického zařízení </a:t>
            </a:r>
          </a:p>
          <a:p>
            <a:r>
              <a:rPr lang="cs-CZ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poskytování zdravotní péče</a:t>
            </a:r>
          </a:p>
          <a:p>
            <a:endParaRPr lang="cs-CZ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Samostatné pracoviště </a:t>
            </a:r>
          </a:p>
          <a:p>
            <a:endParaRPr lang="cs-CZ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vedením odborníka na oblast prevence vzniku a šíření infekcí</a:t>
            </a:r>
          </a:p>
          <a:p>
            <a:endParaRPr lang="cs-CZ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 ohledně CS konzultovat s odborníkem pro prevenci infekcí</a:t>
            </a:r>
          </a:p>
          <a:p>
            <a:r>
              <a:rPr lang="cs-CZ" sz="2800" i="1" dirty="0">
                <a:solidFill>
                  <a:srgbClr val="FF0000"/>
                </a:solidFill>
              </a:rPr>
              <a:t>Personální zabezpečení</a:t>
            </a:r>
          </a:p>
          <a:p>
            <a:r>
              <a:rPr lang="cs-CZ" sz="2800" i="1" dirty="0">
                <a:solidFill>
                  <a:srgbClr val="FF0000"/>
                </a:solidFill>
              </a:rPr>
              <a:t>Organizační zabezpečení</a:t>
            </a:r>
          </a:p>
          <a:p>
            <a:r>
              <a:rPr lang="cs-CZ" sz="2800" i="1" dirty="0">
                <a:solidFill>
                  <a:srgbClr val="FF0000"/>
                </a:solidFill>
              </a:rPr>
              <a:t>Technické vybavení</a:t>
            </a:r>
          </a:p>
          <a:p>
            <a:r>
              <a:rPr lang="cs-CZ" sz="2800" i="1" dirty="0">
                <a:solidFill>
                  <a:srgbClr val="FF0000"/>
                </a:solidFill>
              </a:rPr>
              <a:t>Prostorové uspořádaní , rekonstrukce, projekty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8DA5E2-4803-27A3-14E0-5B2A5B30B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854137">
            <a:off x="8026127" y="2556704"/>
            <a:ext cx="4130478" cy="2753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478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11533" y="609600"/>
            <a:ext cx="4968929" cy="1351472"/>
          </a:xfrm>
        </p:spPr>
        <p:txBody>
          <a:bodyPr>
            <a:normAutofit/>
          </a:bodyPr>
          <a:lstStyle/>
          <a:p>
            <a:pPr algn="ctr"/>
            <a:r>
              <a:rPr lang="cs-CZ" sz="48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 </a:t>
            </a:r>
            <a:r>
              <a:rPr lang="sk-SK" sz="41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  <a:endParaRPr lang="en-GB" sz="4100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315136-A553-4677-DE2F-E68BA03E6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4" r="33551" b="2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611527" y="1553029"/>
            <a:ext cx="5066806" cy="469537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sk-SK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k-SK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k-SK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1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RNDr. Jana Boledovičová, PhD., MPH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nemocniční epidemiológ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Vedoucí Oddělení nemocniční epidemiologie a Centrální sterilizace</a:t>
            </a: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
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hlinkClick r:id="rId3"/>
            </a:endParaRPr>
          </a:p>
          <a:p>
            <a:pPr marL="0" indent="0">
              <a:buNone/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boledovicova@nemocnice-vs.cz</a:t>
            </a:r>
            <a:endParaRPr lang="sk-S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+420 571 818 127</a:t>
            </a:r>
          </a:p>
          <a:p>
            <a:pPr marL="0" indent="0">
              <a:buNone/>
            </a:pPr>
            <a:endParaRPr lang="sk-SK" sz="2000" dirty="0">
              <a:solidFill>
                <a:schemeClr val="tx1">
                  <a:lumMod val="85000"/>
                  <a:lumOff val="15000"/>
                </a:schemeClr>
              </a:solidFill>
              <a:hlinkClick r:id="rId4"/>
            </a:endParaRPr>
          </a:p>
          <a:p>
            <a:pPr marL="0" indent="0">
              <a:buNone/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jana.boledovicova@gmail.com</a:t>
            </a:r>
            <a:endParaRPr lang="sk-S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+421 905 286 421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4" r="15641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83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60942"/>
          </a:xfrm>
        </p:spPr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Zkušenosti z praxe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26068"/>
            <a:ext cx="5157787" cy="555095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70C0"/>
                </a:solidFill>
              </a:rPr>
              <a:t>Vsetínská nemocnice a.s. , ČR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7009"/>
            <a:ext cx="5157787" cy="4759323"/>
          </a:xfrm>
        </p:spPr>
        <p:txBody>
          <a:bodyPr>
            <a:normAutofit fontScale="70000" lnSpcReduction="20000"/>
          </a:bodyPr>
          <a:lstStyle/>
          <a:p>
            <a:pPr marL="0"/>
            <a:r>
              <a:rPr lang="cs-CZ" sz="2600" b="1" dirty="0"/>
              <a:t>Založena v roce 1911</a:t>
            </a:r>
          </a:p>
          <a:p>
            <a:r>
              <a:rPr lang="cs-CZ" sz="2600" b="1" dirty="0"/>
              <a:t>311 lůžek </a:t>
            </a:r>
          </a:p>
          <a:p>
            <a:pPr lvl="1"/>
            <a:r>
              <a:rPr lang="cs-CZ" sz="2600" dirty="0"/>
              <a:t>250 akutní péče</a:t>
            </a:r>
          </a:p>
          <a:p>
            <a:pPr lvl="1"/>
            <a:r>
              <a:rPr lang="cs-CZ" sz="2600" dirty="0"/>
              <a:t>61 následná péče</a:t>
            </a:r>
          </a:p>
          <a:p>
            <a:r>
              <a:rPr lang="cs-CZ" sz="2600" b="1" dirty="0"/>
              <a:t>Pacienti od 18+</a:t>
            </a:r>
          </a:p>
          <a:p>
            <a:r>
              <a:rPr lang="cs-CZ" sz="2600" b="1" dirty="0"/>
              <a:t>Pracoviště – oddělení   </a:t>
            </a:r>
          </a:p>
          <a:p>
            <a:pPr lvl="1"/>
            <a:r>
              <a:rPr lang="cs-CZ" sz="2600" dirty="0"/>
              <a:t>8 lůžkových</a:t>
            </a:r>
          </a:p>
          <a:p>
            <a:pPr lvl="1"/>
            <a:r>
              <a:rPr lang="cs-CZ" sz="2600" dirty="0"/>
              <a:t>10 ambulantních</a:t>
            </a:r>
          </a:p>
          <a:p>
            <a:pPr lvl="1"/>
            <a:r>
              <a:rPr lang="cs-CZ" sz="2600" dirty="0"/>
              <a:t>5 komplementů</a:t>
            </a:r>
          </a:p>
          <a:p>
            <a:pPr lvl="1"/>
            <a:r>
              <a:rPr lang="cs-CZ" sz="2600" dirty="0"/>
              <a:t>COS </a:t>
            </a:r>
          </a:p>
          <a:p>
            <a:pPr lvl="1"/>
            <a:r>
              <a:rPr lang="cs-CZ" sz="2600" dirty="0" err="1"/>
              <a:t>ONEaCS</a:t>
            </a:r>
            <a:r>
              <a:rPr lang="cs-CZ" sz="2600" dirty="0"/>
              <a:t> </a:t>
            </a:r>
          </a:p>
          <a:p>
            <a:r>
              <a:rPr lang="cs-CZ" sz="2600" b="1" dirty="0"/>
              <a:t>750 zaměstnanců</a:t>
            </a:r>
          </a:p>
          <a:p>
            <a:endParaRPr lang="cs-CZ" sz="2600" dirty="0"/>
          </a:p>
          <a:p>
            <a:pPr marL="0"/>
            <a:r>
              <a:rPr lang="cs-CZ" sz="2600" b="1" dirty="0"/>
              <a:t>Rok 2023</a:t>
            </a:r>
          </a:p>
          <a:p>
            <a:pPr lvl="1"/>
            <a:r>
              <a:rPr lang="cs-CZ" sz="2200" dirty="0"/>
              <a:t>10 405 hospitalizací </a:t>
            </a:r>
          </a:p>
          <a:p>
            <a:pPr lvl="1"/>
            <a:r>
              <a:rPr lang="cs-CZ" sz="2200" dirty="0"/>
              <a:t>70 730 ošetřovacích dní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26069"/>
            <a:ext cx="5183188" cy="555094"/>
          </a:xfrm>
        </p:spPr>
        <p:txBody>
          <a:bodyPr>
            <a:normAutofit/>
          </a:bodyPr>
          <a:lstStyle/>
          <a:p>
            <a:pPr algn="ctr"/>
            <a:r>
              <a:rPr lang="cs-CZ" sz="2000" dirty="0" err="1">
                <a:solidFill>
                  <a:srgbClr val="0070C0"/>
                </a:solidFill>
              </a:rPr>
              <a:t>Národný</a:t>
            </a:r>
            <a:r>
              <a:rPr lang="cs-CZ" sz="2000" dirty="0">
                <a:solidFill>
                  <a:srgbClr val="0070C0"/>
                </a:solidFill>
              </a:rPr>
              <a:t> ústav </a:t>
            </a:r>
            <a:r>
              <a:rPr lang="cs-CZ" sz="2000" dirty="0" err="1">
                <a:solidFill>
                  <a:srgbClr val="0070C0"/>
                </a:solidFill>
              </a:rPr>
              <a:t>detských</a:t>
            </a:r>
            <a:r>
              <a:rPr lang="cs-CZ" sz="2000" dirty="0">
                <a:solidFill>
                  <a:srgbClr val="0070C0"/>
                </a:solidFill>
              </a:rPr>
              <a:t> chor</a:t>
            </a:r>
            <a:r>
              <a:rPr lang="sk-SK" sz="2000" dirty="0">
                <a:solidFill>
                  <a:srgbClr val="0070C0"/>
                </a:solidFill>
              </a:rPr>
              <a:t>ô</a:t>
            </a:r>
            <a:r>
              <a:rPr lang="cs-CZ" sz="2000" dirty="0">
                <a:solidFill>
                  <a:srgbClr val="0070C0"/>
                </a:solidFill>
              </a:rPr>
              <a:t>b, Bratislava, SR  </a:t>
            </a:r>
          </a:p>
        </p:txBody>
      </p:sp>
      <p:sp>
        <p:nvSpPr>
          <p:cNvPr id="2" name="AutoShape 2" descr="Drucker už vidí koniec Kramárov - Domáce - Správy - Pravda">
            <a:extLst>
              <a:ext uri="{FF2B5EF4-FFF2-40B4-BE49-F238E27FC236}">
                <a16:creationId xmlns:a16="http://schemas.microsoft.com/office/drawing/2014/main" id="{33F4C7D5-A85F-71C5-D24B-514E91304013}"/>
              </a:ext>
            </a:extLst>
          </p:cNvPr>
          <p:cNvSpPr>
            <a:spLocks noGrp="1" noChangeAspect="1" noChangeArrowheads="1"/>
          </p:cNvSpPr>
          <p:nvPr>
            <p:ph sz="quarter" idx="4"/>
          </p:nvPr>
        </p:nvSpPr>
        <p:spPr bwMode="auto">
          <a:xfrm>
            <a:off x="6172200" y="1887010"/>
            <a:ext cx="5650832" cy="46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sk-SK" sz="1600" b="1" dirty="0"/>
          </a:p>
          <a:p>
            <a:r>
              <a:rPr lang="sk-SK" sz="2600" b="1" dirty="0"/>
              <a:t>Prvá detská nemocnica v Bratislave vznikla v roku 1853</a:t>
            </a:r>
          </a:p>
          <a:p>
            <a:pPr marL="0" indent="0">
              <a:buNone/>
            </a:pPr>
            <a:r>
              <a:rPr lang="sk-SK" sz="2600" b="1" dirty="0"/>
              <a:t>    od 01.01.1991 ako štátna príspevková organizácia </a:t>
            </a:r>
          </a:p>
          <a:p>
            <a:pPr marL="0" indent="0">
              <a:buNone/>
            </a:pPr>
            <a:endParaRPr lang="sk-SK" sz="2600" b="1" dirty="0"/>
          </a:p>
          <a:p>
            <a:r>
              <a:rPr lang="sk-SK" sz="2600" b="1" dirty="0"/>
              <a:t>počet lôžok 		419</a:t>
            </a:r>
          </a:p>
          <a:p>
            <a:r>
              <a:rPr lang="sk-SK" sz="2600" b="1" dirty="0"/>
              <a:t>pacienti 		od  0 - 18 rokov + 364 dní  </a:t>
            </a:r>
          </a:p>
          <a:p>
            <a:r>
              <a:rPr lang="sk-SK" sz="2600" b="1" dirty="0"/>
              <a:t>kliniky 			13 </a:t>
            </a:r>
          </a:p>
          <a:p>
            <a:r>
              <a:rPr lang="sk-SK" sz="2600" b="1" dirty="0"/>
              <a:t>oddelenia 		9 vrátane </a:t>
            </a:r>
            <a:r>
              <a:rPr lang="sk-SK" sz="2600" b="1" dirty="0" err="1"/>
              <a:t>SVaLZ</a:t>
            </a:r>
            <a:endParaRPr lang="sk-SK" sz="2600" b="1" dirty="0"/>
          </a:p>
          <a:p>
            <a:r>
              <a:rPr lang="sk-SK" sz="2600" b="1" dirty="0"/>
              <a:t>počet hospitalizácií	cca 18.000 ročne</a:t>
            </a:r>
          </a:p>
          <a:p>
            <a:r>
              <a:rPr lang="sk-SK" sz="2600" b="1" dirty="0"/>
              <a:t>počet zamestnancov 	1.284</a:t>
            </a:r>
          </a:p>
          <a:p>
            <a:r>
              <a:rPr lang="sk-SK" sz="2600" b="1" dirty="0"/>
              <a:t>Počet </a:t>
            </a:r>
            <a:r>
              <a:rPr lang="sk-SK" sz="2600" b="1" dirty="0" err="1"/>
              <a:t>hospitlizací</a:t>
            </a:r>
            <a:r>
              <a:rPr lang="sk-SK" sz="2600" b="1" dirty="0"/>
              <a:t>	cca 18 – 20 tisíc</a:t>
            </a:r>
            <a:endParaRPr lang="sk-SK" sz="1900" b="1" dirty="0"/>
          </a:p>
        </p:txBody>
      </p:sp>
    </p:spTree>
    <p:extLst>
      <p:ext uri="{BB962C8B-B14F-4D97-AF65-F5344CB8AC3E}">
        <p14:creationId xmlns:p14="http://schemas.microsoft.com/office/powerpoint/2010/main" val="399366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Organizační zabezpečení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Vsetínská nemocnice a.s. , ČR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0481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01.07.2021 – 30.06.2022</a:t>
            </a:r>
          </a:p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 nemocniční epidemiologie </a:t>
            </a: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30.06.2022</a:t>
            </a:r>
          </a:p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Centrální operační sály a centrální sterilizace </a:t>
            </a:r>
          </a:p>
          <a:p>
            <a:pPr marL="0" indent="0" algn="ctr">
              <a:buNone/>
            </a:pPr>
            <a:endParaRPr lang="cs-CZ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01.07.2022</a:t>
            </a:r>
          </a:p>
          <a:p>
            <a:pPr marL="0" indent="0" algn="ctr">
              <a:buNone/>
            </a:pPr>
            <a:r>
              <a:rPr lang="cs-CZ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 nemocniční epidemiologie </a:t>
            </a:r>
          </a:p>
          <a:p>
            <a:pPr marL="0" indent="0" algn="ctr">
              <a:buNone/>
            </a:pPr>
            <a:r>
              <a:rPr lang="cs-CZ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centrální sterilizace</a:t>
            </a:r>
          </a:p>
          <a:p>
            <a:pPr lvl="1"/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Národný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ústav </a:t>
            </a:r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detských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chor</a:t>
            </a:r>
            <a:r>
              <a:rPr lang="sk-SK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Bratislava, SR 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961C87-BC80-73C6-6175-E1FD479E1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481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centrálnej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sterilizácie</a:t>
            </a: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centrálnej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úpravy postelí </a:t>
            </a:r>
          </a:p>
          <a:p>
            <a:pPr marL="0" indent="0">
              <a:buNone/>
            </a:pPr>
            <a:endParaRPr lang="cs-CZ" dirty="0"/>
          </a:p>
          <a:p>
            <a:pPr marL="360000" lvl="1" indent="-180000"/>
            <a:r>
              <a:rPr lang="cs-CZ" sz="2000" b="1" dirty="0"/>
              <a:t>OCS - samostatné </a:t>
            </a:r>
            <a:r>
              <a:rPr lang="cs-CZ" sz="2000" b="1" dirty="0" err="1"/>
              <a:t>pracovisko</a:t>
            </a:r>
            <a:r>
              <a:rPr lang="cs-CZ" sz="2000" b="1" dirty="0"/>
              <a:t> od roku 1989</a:t>
            </a:r>
          </a:p>
          <a:p>
            <a:pPr marL="914400" lvl="2" indent="0">
              <a:buNone/>
            </a:pPr>
            <a:r>
              <a:rPr lang="cs-CZ" dirty="0"/>
              <a:t> </a:t>
            </a:r>
            <a:r>
              <a:rPr lang="cs-CZ" dirty="0" err="1"/>
              <a:t>neskôr</a:t>
            </a:r>
            <a:r>
              <a:rPr lang="cs-CZ" dirty="0"/>
              <a:t> </a:t>
            </a:r>
            <a:r>
              <a:rPr lang="cs-CZ" dirty="0" err="1"/>
              <a:t>vytvorené</a:t>
            </a:r>
            <a:r>
              <a:rPr lang="cs-CZ" dirty="0"/>
              <a:t> </a:t>
            </a:r>
            <a:r>
              <a:rPr lang="cs-CZ" dirty="0" err="1"/>
              <a:t>pracovisko</a:t>
            </a:r>
            <a:r>
              <a:rPr lang="cs-CZ" dirty="0"/>
              <a:t> CUP </a:t>
            </a:r>
          </a:p>
          <a:p>
            <a:pPr marL="360000" lvl="1" indent="-180000"/>
            <a:endParaRPr lang="cs-CZ" sz="20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92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4D008293-D203-544A-68C6-EA2E0008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Organizační zabezpečení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B52C0FA-66EC-CD21-E76D-E06683915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01.07.2022</a:t>
            </a:r>
          </a:p>
          <a:p>
            <a:pPr marL="0" indent="0" algn="ctr">
              <a:buNone/>
            </a:pPr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 nemocniční epidemiologie </a:t>
            </a:r>
          </a:p>
          <a:p>
            <a:pPr marL="0" indent="0" algn="ctr">
              <a:buNone/>
            </a:pPr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centrální sterilizace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Rozhodnutí vedení nemocnice </a:t>
            </a:r>
          </a:p>
          <a:p>
            <a:pPr marL="0" indent="0" algn="ctr">
              <a:buNone/>
            </a:pPr>
            <a:r>
              <a:rPr lang="cs-CZ" dirty="0"/>
              <a:t>Zavedení informačního systému MEDIX</a:t>
            </a:r>
          </a:p>
          <a:p>
            <a:pPr marL="0" indent="0" algn="ctr">
              <a:buNone/>
            </a:pPr>
            <a:r>
              <a:rPr lang="cs-CZ" dirty="0"/>
              <a:t>Kompetence </a:t>
            </a:r>
          </a:p>
          <a:p>
            <a:pPr marL="0" indent="0" algn="ctr">
              <a:buNone/>
            </a:pPr>
            <a:r>
              <a:rPr lang="cs-CZ" dirty="0">
                <a:solidFill>
                  <a:srgbClr val="0070C0"/>
                </a:solidFill>
              </a:rPr>
              <a:t>všeobecná sestra </a:t>
            </a:r>
            <a:r>
              <a:rPr lang="cs-CZ" dirty="0"/>
              <a:t>vs. </a:t>
            </a:r>
            <a:r>
              <a:rPr lang="cs-CZ" dirty="0">
                <a:solidFill>
                  <a:srgbClr val="00B050"/>
                </a:solidFill>
              </a:rPr>
              <a:t>VŠ se specializací z epidemiologie </a:t>
            </a:r>
          </a:p>
          <a:p>
            <a:pPr marL="0" indent="0" algn="ctr">
              <a:buNone/>
            </a:pPr>
            <a:r>
              <a:rPr lang="cs-CZ" sz="2800" i="1" dirty="0"/>
              <a:t>Předvídali co se asi </a:t>
            </a:r>
            <a:r>
              <a:rPr lang="cs-CZ" sz="2800" i="1" dirty="0" err="1"/>
              <a:t>uděje</a:t>
            </a:r>
            <a:r>
              <a:rPr lang="cs-CZ" sz="2800" i="1" dirty="0"/>
              <a:t> – kontrola KHS </a:t>
            </a:r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8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Organizační zabezpečení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Vsetínská nemocnice a.s. , ČR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35292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 nemocniční epidemiologie </a:t>
            </a:r>
          </a:p>
          <a:p>
            <a:pPr marL="0" indent="0" algn="ctr">
              <a:buNone/>
            </a:pPr>
            <a:r>
              <a:rPr lang="cs-CZ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centrální sterilizace</a:t>
            </a:r>
          </a:p>
          <a:p>
            <a:pPr marL="0" indent="0" algn="ctr">
              <a:buNone/>
            </a:pPr>
            <a:endParaRPr lang="cs-CZ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1700" b="1" dirty="0"/>
              <a:t>Pracoviště nemocniční epidemiologie</a:t>
            </a:r>
          </a:p>
          <a:p>
            <a:pPr lvl="2"/>
            <a:endParaRPr lang="cs-CZ" sz="1700" dirty="0"/>
          </a:p>
          <a:p>
            <a:pPr lvl="1"/>
            <a:r>
              <a:rPr lang="cs-CZ" sz="1700" b="1" dirty="0"/>
              <a:t>Pracoviště centrální sterilizace </a:t>
            </a:r>
          </a:p>
          <a:p>
            <a:pPr lvl="1"/>
            <a:endParaRPr lang="cs-CZ" sz="1700" b="1" dirty="0"/>
          </a:p>
          <a:p>
            <a:pPr lvl="1"/>
            <a:r>
              <a:rPr lang="cs-CZ" sz="1700" b="1" dirty="0"/>
              <a:t>Pracovní doba: Pondělí – pátek </a:t>
            </a:r>
          </a:p>
          <a:p>
            <a:pPr marL="457200" lvl="1" indent="0">
              <a:buNone/>
            </a:pPr>
            <a:r>
              <a:rPr lang="cs-CZ" sz="1700" b="1" dirty="0"/>
              <a:t>                                 6:00 – 14:30 12:00 – 20:30</a:t>
            </a:r>
          </a:p>
          <a:p>
            <a:pPr lvl="1"/>
            <a:endParaRPr lang="cs-CZ" sz="2000" b="1" dirty="0"/>
          </a:p>
          <a:p>
            <a:pPr marL="1828800" lvl="4" indent="0">
              <a:buNone/>
            </a:pPr>
            <a:endParaRPr lang="cs-CZ" sz="800" b="1" dirty="0"/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Národný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ústav </a:t>
            </a:r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detských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chor</a:t>
            </a:r>
            <a:r>
              <a:rPr lang="sk-SK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Bratislava, SR 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961C87-BC80-73C6-6175-E1FD479E1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481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17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</a:t>
            </a:r>
            <a:r>
              <a:rPr lang="cs-CZ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7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centrálnej</a:t>
            </a:r>
            <a:r>
              <a:rPr lang="cs-CZ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7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sterilizácie</a:t>
            </a:r>
            <a:endParaRPr lang="cs-CZ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17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centrálnej</a:t>
            </a:r>
            <a:r>
              <a:rPr lang="cs-CZ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úpravy postelí </a:t>
            </a:r>
          </a:p>
          <a:p>
            <a:pPr marL="0" indent="0">
              <a:buNone/>
            </a:pPr>
            <a:endParaRPr lang="cs-CZ" sz="1700" dirty="0"/>
          </a:p>
          <a:p>
            <a:pPr lvl="1"/>
            <a:r>
              <a:rPr lang="cs-CZ" sz="1700" b="1" dirty="0" err="1"/>
              <a:t>Pracovisko</a:t>
            </a:r>
            <a:r>
              <a:rPr lang="cs-CZ" sz="1700" b="1" dirty="0"/>
              <a:t> </a:t>
            </a:r>
            <a:r>
              <a:rPr lang="cs-CZ" sz="1700" b="1" dirty="0" err="1"/>
              <a:t>Centrálnej</a:t>
            </a:r>
            <a:r>
              <a:rPr lang="cs-CZ" sz="1700" b="1" dirty="0"/>
              <a:t> sterilizace </a:t>
            </a:r>
          </a:p>
          <a:p>
            <a:pPr lvl="2"/>
            <a:endParaRPr lang="cs-CZ" sz="1700" dirty="0"/>
          </a:p>
          <a:p>
            <a:pPr lvl="1"/>
            <a:r>
              <a:rPr lang="cs-CZ" sz="1700" b="1" dirty="0" err="1"/>
              <a:t>Pracovisko</a:t>
            </a:r>
            <a:r>
              <a:rPr lang="cs-CZ" sz="1700" b="1" dirty="0"/>
              <a:t> </a:t>
            </a:r>
            <a:r>
              <a:rPr lang="cs-CZ" sz="1700" b="1" dirty="0" err="1"/>
              <a:t>Centrálnej</a:t>
            </a:r>
            <a:r>
              <a:rPr lang="cs-CZ" sz="1700" b="1" dirty="0"/>
              <a:t> úpravy postelí </a:t>
            </a:r>
          </a:p>
          <a:p>
            <a:pPr lvl="1"/>
            <a:endParaRPr lang="cs-CZ" sz="1700" b="1" dirty="0"/>
          </a:p>
          <a:p>
            <a:pPr lvl="1"/>
            <a:r>
              <a:rPr lang="cs-CZ" sz="1700" b="1" dirty="0" err="1"/>
              <a:t>Pracovná</a:t>
            </a:r>
            <a:r>
              <a:rPr lang="cs-CZ" sz="1700" b="1" dirty="0"/>
              <a:t> doba:      24/7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A7A163-95DB-7183-54A3-76BADF89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31" y="2605087"/>
            <a:ext cx="1428750" cy="14287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A29985-AC6B-591E-74CB-F7EFE0A50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06" y="2605086"/>
            <a:ext cx="1428750" cy="1428751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D868E9FE-C6AE-F74A-33F2-BCDF87065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1AB94E68-044C-D8F5-73EE-EBC5E2ABA6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C9085571-5251-27F2-6F91-96F060E0F8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2D8248B-A268-EF24-1D2A-71D7633DC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" t="2638"/>
          <a:stretch/>
        </p:blipFill>
        <p:spPr>
          <a:xfrm>
            <a:off x="6964627" y="2514535"/>
            <a:ext cx="3598333" cy="174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zabezpečení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Vsetínská nemocnice a.s. , ČR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26825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 a CS:</a:t>
            </a:r>
          </a:p>
          <a:p>
            <a:pPr marL="360000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b="1" i="1" dirty="0"/>
              <a:t>Primář COS</a:t>
            </a:r>
          </a:p>
          <a:p>
            <a:pPr marL="360000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b="1" i="1" dirty="0"/>
              <a:t>Vrchní sestra COS</a:t>
            </a:r>
          </a:p>
          <a:p>
            <a:pPr marL="817200" lvl="1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i="1" dirty="0"/>
              <a:t>Staniční sestra CS</a:t>
            </a:r>
          </a:p>
          <a:p>
            <a:pPr marL="1274400" lvl="2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Sestry </a:t>
            </a:r>
          </a:p>
          <a:p>
            <a:pPr marL="1274400" lvl="2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100" dirty="0"/>
              <a:t>Sanitářky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ONAaCS</a:t>
            </a:r>
            <a:endParaRPr lang="cs-CZ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100" b="1" dirty="0"/>
              <a:t>Pracoviště nemocniční epidemiologie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2100" dirty="0"/>
              <a:t>Nemocniční epidemiolog VŠ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cs-CZ" sz="2100" b="1" dirty="0"/>
              <a:t>Pracoviště centrální sterilizace </a:t>
            </a:r>
          </a:p>
          <a:p>
            <a:pPr lvl="4">
              <a:lnSpc>
                <a:spcPct val="120000"/>
              </a:lnSpc>
              <a:spcBef>
                <a:spcPts val="0"/>
              </a:spcBef>
            </a:pPr>
            <a:r>
              <a:rPr lang="cs-CZ" sz="2100" dirty="0"/>
              <a:t>Sestra</a:t>
            </a:r>
          </a:p>
          <a:p>
            <a:pPr lvl="4">
              <a:lnSpc>
                <a:spcPct val="120000"/>
              </a:lnSpc>
              <a:spcBef>
                <a:spcPts val="0"/>
              </a:spcBef>
            </a:pPr>
            <a:r>
              <a:rPr lang="cs-CZ" sz="2100" dirty="0"/>
              <a:t>Sanitářka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2100" dirty="0"/>
              <a:t>Epidemiologická sestra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Národný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ústav </a:t>
            </a:r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detských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chor</a:t>
            </a:r>
            <a:r>
              <a:rPr lang="sk-SK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Bratislava, SR 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961C87-BC80-73C6-6175-E1FD479E1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26825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centrálnej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sterilizácie</a:t>
            </a: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centrálnej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úpravy postelí 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sz="2300" b="1" dirty="0" err="1"/>
              <a:t>Pracovisko</a:t>
            </a:r>
            <a:r>
              <a:rPr lang="cs-CZ" sz="2300" b="1" dirty="0"/>
              <a:t> </a:t>
            </a:r>
            <a:r>
              <a:rPr lang="cs-CZ" sz="2300" b="1" dirty="0" err="1"/>
              <a:t>Centrálnej</a:t>
            </a:r>
            <a:r>
              <a:rPr lang="cs-CZ" sz="2300" b="1" dirty="0"/>
              <a:t> </a:t>
            </a:r>
            <a:r>
              <a:rPr lang="cs-CZ" sz="2300" b="1" dirty="0" err="1"/>
              <a:t>sterilizáce</a:t>
            </a:r>
            <a:r>
              <a:rPr lang="cs-CZ" sz="2300" b="1" dirty="0"/>
              <a:t> </a:t>
            </a:r>
          </a:p>
          <a:p>
            <a:pPr marL="817200" lvl="1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300" b="1" i="1" dirty="0"/>
              <a:t>Primář CS – </a:t>
            </a:r>
            <a:r>
              <a:rPr lang="cs-CZ" sz="2300" b="1" i="1" dirty="0" err="1"/>
              <a:t>neobsadené</a:t>
            </a:r>
            <a:r>
              <a:rPr lang="cs-CZ" sz="2300" b="1" i="1" dirty="0"/>
              <a:t> ?</a:t>
            </a:r>
          </a:p>
          <a:p>
            <a:pPr marL="817200" lvl="1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300" b="1" i="1" dirty="0"/>
              <a:t>Vrchní sestra CS</a:t>
            </a:r>
          </a:p>
          <a:p>
            <a:pPr lvl="2"/>
            <a:r>
              <a:rPr lang="cs-CZ" sz="2300" dirty="0"/>
              <a:t>Sestra </a:t>
            </a:r>
            <a:r>
              <a:rPr lang="cs-CZ" sz="2300" dirty="0" err="1"/>
              <a:t>špecialistka</a:t>
            </a:r>
            <a:r>
              <a:rPr lang="cs-CZ" sz="2300" dirty="0"/>
              <a:t>  </a:t>
            </a:r>
          </a:p>
          <a:p>
            <a:pPr lvl="2"/>
            <a:r>
              <a:rPr lang="cs-CZ" sz="2300" dirty="0"/>
              <a:t>Sestra </a:t>
            </a:r>
          </a:p>
          <a:p>
            <a:pPr lvl="2"/>
            <a:r>
              <a:rPr lang="cs-CZ" sz="2300" dirty="0" err="1"/>
              <a:t>Sanitár</a:t>
            </a:r>
            <a:r>
              <a:rPr lang="cs-CZ" sz="2300" dirty="0"/>
              <a:t>/-</a:t>
            </a:r>
            <a:r>
              <a:rPr lang="cs-CZ" sz="2300" dirty="0" err="1"/>
              <a:t>ka</a:t>
            </a:r>
            <a:endParaRPr lang="cs-CZ" sz="2300" dirty="0"/>
          </a:p>
          <a:p>
            <a:pPr lvl="2"/>
            <a:r>
              <a:rPr lang="cs-CZ" sz="2300" dirty="0"/>
              <a:t>Praktická sestra </a:t>
            </a:r>
          </a:p>
          <a:p>
            <a:pPr lvl="2"/>
            <a:r>
              <a:rPr lang="cs-CZ" sz="2300" dirty="0"/>
              <a:t>Technik zdravotnických </a:t>
            </a:r>
            <a:r>
              <a:rPr lang="cs-CZ" sz="2300" dirty="0" err="1"/>
              <a:t>pomôcok</a:t>
            </a:r>
            <a:endParaRPr lang="cs-CZ" sz="2300" dirty="0"/>
          </a:p>
          <a:p>
            <a:pPr lvl="2"/>
            <a:r>
              <a:rPr lang="cs-CZ" sz="2300" dirty="0"/>
              <a:t>Farmaceutický </a:t>
            </a:r>
            <a:r>
              <a:rPr lang="cs-CZ" sz="2300" dirty="0" err="1"/>
              <a:t>labrant</a:t>
            </a:r>
            <a:r>
              <a:rPr lang="cs-CZ" sz="2300" dirty="0"/>
              <a:t> </a:t>
            </a:r>
          </a:p>
          <a:p>
            <a:pPr lvl="2"/>
            <a:endParaRPr lang="cs-CZ" sz="2300" dirty="0"/>
          </a:p>
          <a:p>
            <a:pPr lvl="2"/>
            <a:r>
              <a:rPr lang="cs-CZ" sz="2300" b="1" dirty="0" err="1"/>
              <a:t>Pracovisko</a:t>
            </a:r>
            <a:r>
              <a:rPr lang="cs-CZ" sz="2300" b="1" dirty="0"/>
              <a:t> </a:t>
            </a:r>
            <a:r>
              <a:rPr lang="cs-CZ" sz="2300" b="1" dirty="0" err="1"/>
              <a:t>Centrálnej</a:t>
            </a:r>
            <a:r>
              <a:rPr lang="cs-CZ" sz="2300" b="1" dirty="0"/>
              <a:t> úpravy postelí </a:t>
            </a:r>
          </a:p>
          <a:p>
            <a:pPr lvl="3"/>
            <a:r>
              <a:rPr lang="cs-CZ" sz="2300" dirty="0" err="1"/>
              <a:t>Sanitár</a:t>
            </a:r>
            <a:r>
              <a:rPr lang="cs-CZ" sz="2300" dirty="0"/>
              <a:t>/-</a:t>
            </a:r>
            <a:r>
              <a:rPr lang="cs-CZ" sz="2300" dirty="0" err="1"/>
              <a:t>ka</a:t>
            </a:r>
            <a:r>
              <a:rPr lang="cs-CZ" sz="2300" dirty="0"/>
              <a:t> </a:t>
            </a:r>
          </a:p>
          <a:p>
            <a:pPr lvl="3"/>
            <a:r>
              <a:rPr lang="cs-CZ" sz="2300" dirty="0"/>
              <a:t>Asistent / pomocník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32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C1F044-1CD4-E11E-DB92-DA7B3F4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zabezpečení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1DB67-0E92-230E-3119-0379DF9DA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Vsetínská nemocnice a.s. , ČR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1F576A-6982-65B3-1A15-D797F39F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26825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ONEaS</a:t>
            </a:r>
            <a:r>
              <a:rPr lang="cs-CZ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80000" lvl="2" indent="-180000">
              <a:lnSpc>
                <a:spcPct val="120000"/>
              </a:lnSpc>
              <a:spcBef>
                <a:spcPts val="0"/>
              </a:spcBef>
            </a:pPr>
            <a:r>
              <a:rPr lang="cs-CZ" sz="2200" dirty="0"/>
              <a:t>Nemocniční epidemiolog</a:t>
            </a:r>
          </a:p>
          <a:p>
            <a:pPr marL="637200" lvl="3" indent="-180000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VŠ III. Stupeň , specializace z epidemiologie</a:t>
            </a:r>
          </a:p>
          <a:p>
            <a:pPr marL="180000" lvl="2" indent="-180000">
              <a:lnSpc>
                <a:spcPct val="120000"/>
              </a:lnSpc>
              <a:spcBef>
                <a:spcPts val="0"/>
              </a:spcBef>
            </a:pPr>
            <a:r>
              <a:rPr lang="cs-CZ" sz="2200" dirty="0"/>
              <a:t>Epidemiologická sestra</a:t>
            </a:r>
          </a:p>
          <a:p>
            <a:pPr marL="637200" lvl="3" indent="-180000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Sestra bez odborného dohledu, kurz pro epidemiologické sestry </a:t>
            </a:r>
          </a:p>
          <a:p>
            <a:pPr marL="180000" lvl="2" indent="-180000">
              <a:lnSpc>
                <a:spcPct val="120000"/>
              </a:lnSpc>
              <a:spcBef>
                <a:spcPts val="0"/>
              </a:spcBef>
            </a:pPr>
            <a:r>
              <a:rPr lang="cs-CZ" sz="2200" dirty="0">
                <a:solidFill>
                  <a:srgbClr val="FF0000"/>
                </a:solidFill>
              </a:rPr>
              <a:t>Sestra včetně staniční </a:t>
            </a:r>
          </a:p>
          <a:p>
            <a:pPr marL="637200" lvl="3" indent="-180000">
              <a:lnSpc>
                <a:spcPct val="120000"/>
              </a:lnSpc>
              <a:spcBef>
                <a:spcPts val="0"/>
              </a:spcBef>
            </a:pPr>
            <a:r>
              <a:rPr lang="cs-CZ" dirty="0">
                <a:solidFill>
                  <a:srgbClr val="FF0000"/>
                </a:solidFill>
              </a:rPr>
              <a:t>Sestra bez odborného dohledu </a:t>
            </a:r>
          </a:p>
          <a:p>
            <a:pPr marL="180000" lvl="2" indent="-180000">
              <a:lnSpc>
                <a:spcPct val="120000"/>
              </a:lnSpc>
              <a:spcBef>
                <a:spcPts val="0"/>
              </a:spcBef>
            </a:pPr>
            <a:r>
              <a:rPr lang="cs-CZ" sz="2200" dirty="0"/>
              <a:t>Sanitářka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A775E4D-2E93-438D-7A80-074F1568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Národný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ústav </a:t>
            </a:r>
            <a:r>
              <a:rPr lang="cs-CZ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detských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chor</a:t>
            </a:r>
            <a:r>
              <a:rPr lang="sk-SK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</a:t>
            </a:r>
            <a:r>
              <a:rPr lang="cs-CZ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Bratislava, SR 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961C87-BC80-73C6-6175-E1FD479E1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26825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OCS a CUP </a:t>
            </a:r>
          </a:p>
          <a:p>
            <a:pPr marL="0" indent="0">
              <a:buNone/>
            </a:pPr>
            <a:endParaRPr lang="cs-CZ" dirty="0"/>
          </a:p>
          <a:p>
            <a:pPr marL="817200" lvl="1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300" b="1" i="1" dirty="0"/>
              <a:t>Primář CS – </a:t>
            </a:r>
            <a:r>
              <a:rPr lang="cs-CZ" sz="2300" b="1" i="1" dirty="0" err="1"/>
              <a:t>neobsadené</a:t>
            </a:r>
            <a:r>
              <a:rPr lang="cs-CZ" sz="2300" b="1" i="1" dirty="0"/>
              <a:t> ?</a:t>
            </a:r>
          </a:p>
          <a:p>
            <a:pPr marL="817200" lvl="1" indent="-18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300" b="1" i="1" dirty="0"/>
              <a:t>Vrchní sestra CS  - VŠ + </a:t>
            </a:r>
            <a:r>
              <a:rPr lang="cs-CZ" sz="2300" b="1" i="1" dirty="0" err="1"/>
              <a:t>specializácia</a:t>
            </a:r>
            <a:r>
              <a:rPr lang="cs-CZ" sz="2300" b="1" i="1" dirty="0"/>
              <a:t> </a:t>
            </a:r>
          </a:p>
          <a:p>
            <a:pPr lvl="2"/>
            <a:r>
              <a:rPr lang="cs-CZ" sz="2300" dirty="0">
                <a:solidFill>
                  <a:srgbClr val="FF0000"/>
                </a:solidFill>
              </a:rPr>
              <a:t>Sestra </a:t>
            </a:r>
            <a:r>
              <a:rPr lang="cs-CZ" sz="2300" dirty="0" err="1">
                <a:solidFill>
                  <a:srgbClr val="FF0000"/>
                </a:solidFill>
              </a:rPr>
              <a:t>špecialistka</a:t>
            </a:r>
            <a:r>
              <a:rPr lang="cs-CZ" sz="2300" dirty="0">
                <a:solidFill>
                  <a:srgbClr val="FF0000"/>
                </a:solidFill>
              </a:rPr>
              <a:t>  </a:t>
            </a:r>
          </a:p>
          <a:p>
            <a:pPr lvl="2"/>
            <a:r>
              <a:rPr lang="cs-CZ" sz="2300" dirty="0"/>
              <a:t>Sestra </a:t>
            </a:r>
          </a:p>
          <a:p>
            <a:pPr lvl="2"/>
            <a:r>
              <a:rPr lang="cs-CZ" sz="2300" dirty="0" err="1"/>
              <a:t>Sanitár</a:t>
            </a:r>
            <a:r>
              <a:rPr lang="cs-CZ" sz="2300" dirty="0"/>
              <a:t>/-</a:t>
            </a:r>
            <a:r>
              <a:rPr lang="cs-CZ" sz="2300" dirty="0" err="1"/>
              <a:t>ka</a:t>
            </a:r>
            <a:endParaRPr lang="cs-CZ" sz="2300" dirty="0"/>
          </a:p>
          <a:p>
            <a:pPr lvl="2"/>
            <a:r>
              <a:rPr lang="cs-CZ" sz="2300" dirty="0"/>
              <a:t>Praktická sestra </a:t>
            </a:r>
          </a:p>
          <a:p>
            <a:pPr lvl="2"/>
            <a:r>
              <a:rPr lang="cs-CZ" sz="2300" dirty="0"/>
              <a:t>Technik zdravotnických </a:t>
            </a:r>
            <a:r>
              <a:rPr lang="cs-CZ" sz="2300" dirty="0" err="1"/>
              <a:t>pomôcok</a:t>
            </a:r>
            <a:endParaRPr lang="cs-CZ" sz="2300" dirty="0"/>
          </a:p>
          <a:p>
            <a:pPr lvl="2"/>
            <a:r>
              <a:rPr lang="cs-CZ" sz="2300" dirty="0"/>
              <a:t>Farmaceutický </a:t>
            </a:r>
            <a:r>
              <a:rPr lang="cs-CZ" sz="2300" dirty="0" err="1"/>
              <a:t>labrant</a:t>
            </a:r>
            <a:r>
              <a:rPr lang="cs-CZ" sz="2300" dirty="0"/>
              <a:t> </a:t>
            </a:r>
          </a:p>
          <a:p>
            <a:pPr lvl="2"/>
            <a:endParaRPr lang="cs-CZ" sz="2300" dirty="0"/>
          </a:p>
          <a:p>
            <a:pPr lvl="2"/>
            <a:r>
              <a:rPr lang="cs-CZ" sz="2300" b="1" dirty="0" err="1"/>
              <a:t>Pracovisko</a:t>
            </a:r>
            <a:r>
              <a:rPr lang="cs-CZ" sz="2300" b="1" dirty="0"/>
              <a:t> </a:t>
            </a:r>
            <a:r>
              <a:rPr lang="cs-CZ" sz="2300" b="1" dirty="0" err="1"/>
              <a:t>Centrálnej</a:t>
            </a:r>
            <a:r>
              <a:rPr lang="cs-CZ" sz="2300" b="1" dirty="0"/>
              <a:t> úpravy postelí </a:t>
            </a:r>
          </a:p>
          <a:p>
            <a:pPr lvl="3"/>
            <a:r>
              <a:rPr lang="cs-CZ" sz="2300" dirty="0" err="1"/>
              <a:t>Sanitár</a:t>
            </a:r>
            <a:r>
              <a:rPr lang="cs-CZ" sz="2300" dirty="0"/>
              <a:t>/-</a:t>
            </a:r>
            <a:r>
              <a:rPr lang="cs-CZ" sz="2300" dirty="0" err="1"/>
              <a:t>ka</a:t>
            </a:r>
            <a:r>
              <a:rPr lang="cs-CZ" sz="2300" dirty="0"/>
              <a:t> </a:t>
            </a:r>
          </a:p>
          <a:p>
            <a:pPr lvl="3"/>
            <a:r>
              <a:rPr lang="cs-CZ" sz="2300" dirty="0"/>
              <a:t>Asistent / pomocník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94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9FA3BF5-B4FB-75AC-21C2-36F41CE5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>
              <a:lnSpc>
                <a:spcPts val="2500"/>
              </a:lnSpc>
            </a:pPr>
            <a:r>
              <a:rPr lang="cs-CZ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zabezpečení na OCS v SR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90D158-A242-B44F-FDBE-CF6865B9F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630181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6400" b="1" i="0" dirty="0">
                <a:solidFill>
                  <a:srgbClr val="FF8400"/>
                </a:solidFill>
                <a:effectLst/>
              </a:rPr>
              <a:t>§ 12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6400" b="1" i="0" dirty="0" err="1">
                <a:solidFill>
                  <a:srgbClr val="08A8F8"/>
                </a:solidFill>
                <a:effectLst/>
              </a:rPr>
              <a:t>Sterilizácia</a:t>
            </a:r>
            <a:r>
              <a:rPr lang="cs-CZ" sz="6400" b="1" i="0" dirty="0">
                <a:solidFill>
                  <a:srgbClr val="08A8F8"/>
                </a:solidFill>
                <a:effectLst/>
              </a:rPr>
              <a:t>, </a:t>
            </a:r>
            <a:r>
              <a:rPr lang="cs-CZ" sz="6400" b="1" i="0" dirty="0" err="1">
                <a:solidFill>
                  <a:srgbClr val="08A8F8"/>
                </a:solidFill>
                <a:effectLst/>
              </a:rPr>
              <a:t>dezinfekcia</a:t>
            </a:r>
            <a:r>
              <a:rPr lang="cs-CZ" sz="6400" b="1" i="0" dirty="0">
                <a:solidFill>
                  <a:srgbClr val="08A8F8"/>
                </a:solidFill>
                <a:effectLst/>
              </a:rPr>
              <a:t> a </a:t>
            </a:r>
            <a:r>
              <a:rPr lang="cs-CZ" sz="6400" b="1" i="0" dirty="0" err="1">
                <a:solidFill>
                  <a:srgbClr val="08A8F8"/>
                </a:solidFill>
                <a:effectLst/>
              </a:rPr>
              <a:t>regulácia</a:t>
            </a:r>
            <a:r>
              <a:rPr lang="cs-CZ" sz="6400" b="1" i="0" dirty="0">
                <a:solidFill>
                  <a:srgbClr val="08A8F8"/>
                </a:solidFill>
                <a:effectLst/>
              </a:rPr>
              <a:t> </a:t>
            </a:r>
            <a:r>
              <a:rPr lang="cs-CZ" sz="6400" b="1" i="0" dirty="0" err="1">
                <a:solidFill>
                  <a:srgbClr val="08A8F8"/>
                </a:solidFill>
                <a:effectLst/>
              </a:rPr>
              <a:t>živočíšnych</a:t>
            </a:r>
            <a:r>
              <a:rPr lang="cs-CZ" sz="6400" b="1" i="0" dirty="0">
                <a:solidFill>
                  <a:srgbClr val="08A8F8"/>
                </a:solidFill>
                <a:effectLst/>
              </a:rPr>
              <a:t> </a:t>
            </a:r>
            <a:r>
              <a:rPr lang="cs-CZ" sz="6400" b="1" i="0" dirty="0" err="1">
                <a:solidFill>
                  <a:srgbClr val="08A8F8"/>
                </a:solidFill>
                <a:effectLst/>
              </a:rPr>
              <a:t>škodcov</a:t>
            </a:r>
            <a:endParaRPr lang="cs-CZ" sz="6400" b="1" i="0" dirty="0">
              <a:solidFill>
                <a:srgbClr val="08A8F8"/>
              </a:solidFill>
              <a:effectLst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sz="6400" b="1" i="0" dirty="0">
              <a:solidFill>
                <a:srgbClr val="08A8F8"/>
              </a:solidFill>
              <a:effectLst/>
            </a:endParaRP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cs-CZ" sz="4000" b="0" i="0" dirty="0">
                <a:solidFill>
                  <a:srgbClr val="294057"/>
                </a:solidFill>
                <a:effectLst/>
              </a:rPr>
              <a:t>V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celom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procese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prípravy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sterilnej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zdravotníckej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pomôcky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prevádzkovateľ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vytvorí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, dokumentuje,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zavedie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a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udržiava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systém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zabezpečenia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kvality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sterilizácie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cs-CZ" sz="4000" b="0" i="0" dirty="0" err="1">
                <a:solidFill>
                  <a:srgbClr val="294057"/>
                </a:solidFill>
                <a:effectLst/>
              </a:rPr>
              <a:t>Prevádzkovateľ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zodpovedá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za</a:t>
            </a:r>
          </a:p>
          <a:p>
            <a:pPr marL="540000" indent="-180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4000" b="0" i="0" dirty="0" err="1">
                <a:solidFill>
                  <a:srgbClr val="294057"/>
                </a:solidFill>
                <a:effectLst/>
              </a:rPr>
              <a:t>valitu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sterilizačných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médií požadovaných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výrobcom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; technická kontrola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sterilizátorov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sa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vykonáva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v rozsahu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stanovenom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výrobcom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;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pri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prístrojoch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bez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technickej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dokumentácie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jedenkrát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ročne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,</a:t>
            </a:r>
          </a:p>
          <a:p>
            <a:pPr marL="540000" indent="-180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4000" b="0" i="0" dirty="0" err="1">
                <a:solidFill>
                  <a:srgbClr val="294057"/>
                </a:solidFill>
                <a:effectLst/>
              </a:rPr>
              <a:t>správnosť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sterilizačného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procesu a jeho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monitorovanie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,</a:t>
            </a:r>
          </a:p>
          <a:p>
            <a:pPr marL="540000" indent="-180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4000" b="0" i="0" dirty="0" err="1">
                <a:solidFill>
                  <a:srgbClr val="294057"/>
                </a:solidFill>
                <a:effectLst/>
              </a:rPr>
              <a:t>zaškolenie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a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preškolenie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zamestnanca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vykonávajúceho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sterilizáciu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,</a:t>
            </a:r>
          </a:p>
          <a:p>
            <a:pPr marL="540000" indent="-180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4000" b="0" i="0" dirty="0">
                <a:solidFill>
                  <a:srgbClr val="294057"/>
                </a:solidFill>
                <a:effectLst/>
              </a:rPr>
              <a:t>kontrolu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sterilizácie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 zaškoleným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zamestnancom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,</a:t>
            </a:r>
          </a:p>
          <a:p>
            <a:pPr marL="540000" indent="-180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4000" b="0" i="0" dirty="0">
                <a:solidFill>
                  <a:srgbClr val="294057"/>
                </a:solidFill>
                <a:effectLst/>
              </a:rPr>
              <a:t>kontrolu účinnosti </a:t>
            </a:r>
            <a:r>
              <a:rPr lang="cs-CZ" sz="4000" b="0" i="0" dirty="0" err="1">
                <a:solidFill>
                  <a:srgbClr val="294057"/>
                </a:solidFill>
                <a:effectLst/>
              </a:rPr>
              <a:t>sterilizátorov</a:t>
            </a:r>
            <a:r>
              <a:rPr lang="cs-CZ" sz="4000" b="0" i="0" dirty="0">
                <a:solidFill>
                  <a:srgbClr val="294057"/>
                </a:solidFill>
                <a:effectLst/>
              </a:rPr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 startAt="3"/>
            </a:pPr>
            <a:r>
              <a:rPr lang="cs-CZ" sz="4000" dirty="0">
                <a:solidFill>
                  <a:srgbClr val="294057"/>
                </a:solidFill>
              </a:rPr>
              <a:t>Radenic starostlivosti o </a:t>
            </a:r>
            <a:r>
              <a:rPr lang="cs-CZ" sz="4000" dirty="0" err="1">
                <a:solidFill>
                  <a:srgbClr val="294057"/>
                </a:solidFill>
              </a:rPr>
              <a:t>zdravotnícku</a:t>
            </a:r>
            <a:r>
              <a:rPr lang="cs-CZ" sz="4000" dirty="0">
                <a:solidFill>
                  <a:srgbClr val="294057"/>
                </a:solidFill>
              </a:rPr>
              <a:t> </a:t>
            </a:r>
            <a:r>
              <a:rPr lang="cs-CZ" sz="4000" dirty="0" err="1">
                <a:solidFill>
                  <a:srgbClr val="294057"/>
                </a:solidFill>
              </a:rPr>
              <a:t>pomôcku</a:t>
            </a:r>
            <a:r>
              <a:rPr lang="cs-CZ" sz="4000" dirty="0">
                <a:solidFill>
                  <a:srgbClr val="294057"/>
                </a:solidFill>
              </a:rPr>
              <a:t> </a:t>
            </a:r>
            <a:r>
              <a:rPr lang="cs-CZ" sz="4000" dirty="0" err="1">
                <a:solidFill>
                  <a:srgbClr val="294057"/>
                </a:solidFill>
              </a:rPr>
              <a:t>vykonáva</a:t>
            </a:r>
            <a:r>
              <a:rPr lang="cs-CZ" sz="4000" dirty="0">
                <a:solidFill>
                  <a:srgbClr val="294057"/>
                </a:solidFill>
              </a:rPr>
              <a:t> </a:t>
            </a:r>
            <a:r>
              <a:rPr lang="cs-CZ" sz="4000" dirty="0" err="1">
                <a:solidFill>
                  <a:srgbClr val="294057"/>
                </a:solidFill>
              </a:rPr>
              <a:t>zdravotnícky</a:t>
            </a:r>
            <a:r>
              <a:rPr lang="cs-CZ" sz="4000" dirty="0">
                <a:solidFill>
                  <a:srgbClr val="294057"/>
                </a:solidFill>
              </a:rPr>
              <a:t> pracovník </a:t>
            </a:r>
            <a:r>
              <a:rPr lang="cs-CZ" sz="4000" dirty="0" err="1">
                <a:solidFill>
                  <a:srgbClr val="294057"/>
                </a:solidFill>
              </a:rPr>
              <a:t>kategórie</a:t>
            </a:r>
            <a:r>
              <a:rPr lang="cs-CZ" sz="4000" dirty="0">
                <a:solidFill>
                  <a:srgbClr val="294057"/>
                </a:solidFill>
              </a:rPr>
              <a:t> sestra, </a:t>
            </a:r>
            <a:r>
              <a:rPr lang="cs-CZ" sz="4000" dirty="0" err="1">
                <a:solidFill>
                  <a:srgbClr val="294057"/>
                </a:solidFill>
              </a:rPr>
              <a:t>ktorý</a:t>
            </a:r>
            <a:r>
              <a:rPr lang="cs-CZ" sz="4000" dirty="0">
                <a:solidFill>
                  <a:srgbClr val="294057"/>
                </a:solidFill>
              </a:rPr>
              <a:t> získal certifikát v </a:t>
            </a:r>
            <a:r>
              <a:rPr lang="cs-CZ" sz="4000" dirty="0" err="1">
                <a:solidFill>
                  <a:srgbClr val="294057"/>
                </a:solidFill>
              </a:rPr>
              <a:t>pracovnej</a:t>
            </a:r>
            <a:r>
              <a:rPr lang="cs-CZ" sz="4000" dirty="0">
                <a:solidFill>
                  <a:srgbClr val="294057"/>
                </a:solidFill>
              </a:rPr>
              <a:t> činnosti </a:t>
            </a:r>
            <a:r>
              <a:rPr lang="cs-CZ" sz="4000" dirty="0" err="1">
                <a:solidFill>
                  <a:srgbClr val="294057"/>
                </a:solidFill>
              </a:rPr>
              <a:t>organizácia</a:t>
            </a:r>
            <a:r>
              <a:rPr lang="cs-CZ" sz="4000" dirty="0">
                <a:solidFill>
                  <a:srgbClr val="294057"/>
                </a:solidFill>
              </a:rPr>
              <a:t> a </a:t>
            </a:r>
            <a:r>
              <a:rPr lang="cs-CZ" sz="4000" dirty="0" err="1">
                <a:solidFill>
                  <a:srgbClr val="294057"/>
                </a:solidFill>
              </a:rPr>
              <a:t>riadenie</a:t>
            </a:r>
            <a:r>
              <a:rPr lang="cs-CZ" sz="4000" dirty="0">
                <a:solidFill>
                  <a:srgbClr val="294057"/>
                </a:solidFill>
              </a:rPr>
              <a:t> starostlivosti o </a:t>
            </a:r>
            <a:r>
              <a:rPr lang="cs-CZ" sz="4000" dirty="0" err="1">
                <a:solidFill>
                  <a:srgbClr val="294057"/>
                </a:solidFill>
              </a:rPr>
              <a:t>zdravotnícke</a:t>
            </a:r>
            <a:r>
              <a:rPr lang="cs-CZ" sz="4000" dirty="0">
                <a:solidFill>
                  <a:srgbClr val="294057"/>
                </a:solidFill>
              </a:rPr>
              <a:t> </a:t>
            </a:r>
            <a:r>
              <a:rPr lang="cs-CZ" sz="4000" dirty="0" err="1">
                <a:solidFill>
                  <a:srgbClr val="294057"/>
                </a:solidFill>
              </a:rPr>
              <a:t>pomôcky</a:t>
            </a:r>
            <a:r>
              <a:rPr lang="cs-CZ" sz="4000" dirty="0">
                <a:solidFill>
                  <a:srgbClr val="294057"/>
                </a:solidFill>
              </a:rPr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 startAt="3"/>
            </a:pPr>
            <a:r>
              <a:rPr lang="cs-CZ" sz="7200" b="1" dirty="0">
                <a:solidFill>
                  <a:srgbClr val="294057"/>
                </a:solidFill>
              </a:rPr>
              <a:t>Na </a:t>
            </a:r>
            <a:r>
              <a:rPr lang="cs-CZ" sz="7200" b="1" dirty="0" err="1">
                <a:solidFill>
                  <a:srgbClr val="294057"/>
                </a:solidFill>
              </a:rPr>
              <a:t>oddelení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b="1" dirty="0" err="1">
                <a:solidFill>
                  <a:srgbClr val="294057"/>
                </a:solidFill>
              </a:rPr>
              <a:t>centrálnej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b="1" dirty="0" err="1">
                <a:solidFill>
                  <a:srgbClr val="294057"/>
                </a:solidFill>
              </a:rPr>
              <a:t>sterilizácie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b="1" dirty="0" err="1">
                <a:solidFill>
                  <a:srgbClr val="294057"/>
                </a:solidFill>
              </a:rPr>
              <a:t>zodpovedá</a:t>
            </a:r>
            <a:r>
              <a:rPr lang="cs-CZ" sz="7200" b="1" dirty="0">
                <a:solidFill>
                  <a:srgbClr val="294057"/>
                </a:solidFill>
              </a:rPr>
              <a:t> za </a:t>
            </a:r>
            <a:r>
              <a:rPr lang="cs-CZ" sz="7200" b="1" dirty="0" err="1">
                <a:solidFill>
                  <a:srgbClr val="294057"/>
                </a:solidFill>
              </a:rPr>
              <a:t>prevádzku</a:t>
            </a:r>
            <a:r>
              <a:rPr lang="cs-CZ" sz="7200" b="1" dirty="0">
                <a:solidFill>
                  <a:srgbClr val="294057"/>
                </a:solidFill>
              </a:rPr>
              <a:t> a kvalitu </a:t>
            </a:r>
            <a:r>
              <a:rPr lang="cs-CZ" sz="7200" b="1" dirty="0" err="1">
                <a:solidFill>
                  <a:srgbClr val="294057"/>
                </a:solidFill>
              </a:rPr>
              <a:t>zdravotnícky</a:t>
            </a:r>
            <a:r>
              <a:rPr lang="cs-CZ" sz="7200" b="1" dirty="0">
                <a:solidFill>
                  <a:srgbClr val="294057"/>
                </a:solidFill>
              </a:rPr>
              <a:t> pracovník so </a:t>
            </a:r>
            <a:r>
              <a:rPr lang="cs-CZ" sz="7200" b="1" dirty="0" err="1">
                <a:solidFill>
                  <a:srgbClr val="294057"/>
                </a:solidFill>
              </a:rPr>
              <a:t>špecializáciou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b="1" dirty="0" err="1">
                <a:solidFill>
                  <a:srgbClr val="294057"/>
                </a:solidFill>
              </a:rPr>
              <a:t>alebo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b="1" dirty="0" err="1">
                <a:solidFill>
                  <a:srgbClr val="294057"/>
                </a:solidFill>
              </a:rPr>
              <a:t>certifikáciou</a:t>
            </a:r>
            <a:endParaRPr lang="cs-CZ" sz="7200" b="1" dirty="0">
              <a:solidFill>
                <a:srgbClr val="294057"/>
              </a:solidFill>
            </a:endParaRPr>
          </a:p>
          <a:p>
            <a:pPr marL="540000" indent="-288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7200" b="1" dirty="0" err="1">
                <a:solidFill>
                  <a:srgbClr val="294057"/>
                </a:solidFill>
              </a:rPr>
              <a:t>Kategória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b="1" dirty="0" err="1">
                <a:solidFill>
                  <a:srgbClr val="294057"/>
                </a:solidFill>
              </a:rPr>
              <a:t>lekár</a:t>
            </a:r>
            <a:r>
              <a:rPr lang="cs-CZ" sz="7200" b="1" dirty="0">
                <a:solidFill>
                  <a:srgbClr val="294057"/>
                </a:solidFill>
              </a:rPr>
              <a:t> </a:t>
            </a:r>
            <a:r>
              <a:rPr lang="cs-CZ" sz="7200" dirty="0">
                <a:solidFill>
                  <a:srgbClr val="294057"/>
                </a:solidFill>
              </a:rPr>
              <a:t>– </a:t>
            </a:r>
            <a:r>
              <a:rPr lang="cs-CZ" sz="7200" dirty="0" err="1">
                <a:solidFill>
                  <a:srgbClr val="294057"/>
                </a:solidFill>
              </a:rPr>
              <a:t>špecializácia</a:t>
            </a:r>
            <a:r>
              <a:rPr lang="cs-CZ" sz="7200" dirty="0">
                <a:solidFill>
                  <a:srgbClr val="294057"/>
                </a:solidFill>
              </a:rPr>
              <a:t> v </a:t>
            </a:r>
            <a:r>
              <a:rPr lang="cs-CZ" sz="7200" dirty="0" err="1">
                <a:solidFill>
                  <a:srgbClr val="294057"/>
                </a:solidFill>
              </a:rPr>
              <a:t>špecializačnom</a:t>
            </a:r>
            <a:r>
              <a:rPr lang="cs-CZ" sz="7200" dirty="0">
                <a:solidFill>
                  <a:srgbClr val="294057"/>
                </a:solidFill>
              </a:rPr>
              <a:t> odbore </a:t>
            </a:r>
            <a:r>
              <a:rPr lang="cs-CZ" sz="7200" dirty="0" err="1">
                <a:solidFill>
                  <a:srgbClr val="294057"/>
                </a:solidFill>
              </a:rPr>
              <a:t>verejné</a:t>
            </a:r>
            <a:r>
              <a:rPr lang="cs-CZ" sz="7200" dirty="0">
                <a:solidFill>
                  <a:srgbClr val="294057"/>
                </a:solidFill>
              </a:rPr>
              <a:t> </a:t>
            </a:r>
            <a:r>
              <a:rPr lang="cs-CZ" sz="7200" dirty="0" err="1">
                <a:solidFill>
                  <a:srgbClr val="294057"/>
                </a:solidFill>
              </a:rPr>
              <a:t>zdravotníctvo</a:t>
            </a:r>
            <a:r>
              <a:rPr lang="cs-CZ" sz="7200" dirty="0">
                <a:solidFill>
                  <a:srgbClr val="294057"/>
                </a:solidFill>
              </a:rPr>
              <a:t>, </a:t>
            </a:r>
            <a:r>
              <a:rPr lang="cs-CZ" sz="7200" dirty="0" err="1">
                <a:solidFill>
                  <a:srgbClr val="294057"/>
                </a:solidFill>
              </a:rPr>
              <a:t>chirurgia</a:t>
            </a:r>
            <a:r>
              <a:rPr lang="cs-CZ" sz="7200" dirty="0">
                <a:solidFill>
                  <a:srgbClr val="294057"/>
                </a:solidFill>
              </a:rPr>
              <a:t>; </a:t>
            </a:r>
            <a:r>
              <a:rPr lang="cs-CZ" sz="7200" dirty="0" err="1">
                <a:solidFill>
                  <a:srgbClr val="294057"/>
                </a:solidFill>
              </a:rPr>
              <a:t>certifikácia</a:t>
            </a:r>
            <a:r>
              <a:rPr lang="cs-CZ" sz="7200" dirty="0">
                <a:solidFill>
                  <a:srgbClr val="294057"/>
                </a:solidFill>
              </a:rPr>
              <a:t> </a:t>
            </a:r>
            <a:r>
              <a:rPr lang="cs-CZ" sz="7200" dirty="0" err="1">
                <a:solidFill>
                  <a:srgbClr val="294057"/>
                </a:solidFill>
              </a:rPr>
              <a:t>pracovných</a:t>
            </a:r>
            <a:r>
              <a:rPr lang="cs-CZ" sz="7200" dirty="0">
                <a:solidFill>
                  <a:srgbClr val="294057"/>
                </a:solidFill>
              </a:rPr>
              <a:t> činností v </a:t>
            </a:r>
            <a:r>
              <a:rPr lang="cs-CZ" sz="7200" dirty="0" err="1">
                <a:solidFill>
                  <a:srgbClr val="294057"/>
                </a:solidFill>
              </a:rPr>
              <a:t>certifikovanej</a:t>
            </a:r>
            <a:r>
              <a:rPr lang="cs-CZ" sz="7200" dirty="0">
                <a:solidFill>
                  <a:srgbClr val="294057"/>
                </a:solidFill>
              </a:rPr>
              <a:t> </a:t>
            </a:r>
            <a:r>
              <a:rPr lang="cs-CZ" sz="7200" dirty="0" err="1">
                <a:solidFill>
                  <a:srgbClr val="294057"/>
                </a:solidFill>
              </a:rPr>
              <a:t>pracovnej</a:t>
            </a:r>
            <a:r>
              <a:rPr lang="cs-CZ" sz="7200" dirty="0">
                <a:solidFill>
                  <a:srgbClr val="294057"/>
                </a:solidFill>
              </a:rPr>
              <a:t> činnosti </a:t>
            </a:r>
            <a:r>
              <a:rPr lang="cs-CZ" sz="7200" dirty="0" err="1">
                <a:solidFill>
                  <a:srgbClr val="294057"/>
                </a:solidFill>
              </a:rPr>
              <a:t>epidemiológia</a:t>
            </a:r>
            <a:r>
              <a:rPr lang="cs-CZ" sz="7200" dirty="0">
                <a:solidFill>
                  <a:srgbClr val="294057"/>
                </a:solidFill>
              </a:rPr>
              <a:t>, zdravotná </a:t>
            </a:r>
            <a:r>
              <a:rPr lang="cs-CZ" sz="7200" dirty="0" err="1">
                <a:solidFill>
                  <a:srgbClr val="294057"/>
                </a:solidFill>
              </a:rPr>
              <a:t>ekológia</a:t>
            </a:r>
            <a:r>
              <a:rPr lang="cs-CZ" sz="7200" dirty="0">
                <a:solidFill>
                  <a:srgbClr val="294057"/>
                </a:solidFill>
              </a:rPr>
              <a:t>,</a:t>
            </a:r>
          </a:p>
          <a:p>
            <a:pPr marL="540000" indent="-288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7200" b="1" dirty="0" err="1">
                <a:solidFill>
                  <a:srgbClr val="294057"/>
                </a:solidFill>
              </a:rPr>
              <a:t>kategória</a:t>
            </a:r>
            <a:r>
              <a:rPr lang="cs-CZ" sz="7200" b="1" dirty="0">
                <a:solidFill>
                  <a:srgbClr val="294057"/>
                </a:solidFill>
              </a:rPr>
              <a:t> farmaceut </a:t>
            </a:r>
            <a:r>
              <a:rPr lang="cs-CZ" sz="7200" dirty="0">
                <a:solidFill>
                  <a:srgbClr val="294057"/>
                </a:solidFill>
              </a:rPr>
              <a:t>– </a:t>
            </a:r>
            <a:r>
              <a:rPr lang="cs-CZ" sz="7200" dirty="0" err="1">
                <a:solidFill>
                  <a:srgbClr val="294057"/>
                </a:solidFill>
              </a:rPr>
              <a:t>špecializácia</a:t>
            </a:r>
            <a:r>
              <a:rPr lang="cs-CZ" sz="7200" dirty="0">
                <a:solidFill>
                  <a:srgbClr val="294057"/>
                </a:solidFill>
              </a:rPr>
              <a:t> v </a:t>
            </a:r>
            <a:r>
              <a:rPr lang="cs-CZ" sz="7200" dirty="0" err="1">
                <a:solidFill>
                  <a:srgbClr val="294057"/>
                </a:solidFill>
              </a:rPr>
              <a:t>niektorom</a:t>
            </a:r>
            <a:r>
              <a:rPr lang="cs-CZ" sz="7200" dirty="0">
                <a:solidFill>
                  <a:srgbClr val="294057"/>
                </a:solidFill>
              </a:rPr>
              <a:t> </a:t>
            </a:r>
            <a:r>
              <a:rPr lang="cs-CZ" sz="7200" dirty="0" err="1">
                <a:solidFill>
                  <a:srgbClr val="294057"/>
                </a:solidFill>
              </a:rPr>
              <a:t>zo</a:t>
            </a:r>
            <a:r>
              <a:rPr lang="cs-CZ" sz="7200" dirty="0">
                <a:solidFill>
                  <a:srgbClr val="294057"/>
                </a:solidFill>
              </a:rPr>
              <a:t> </a:t>
            </a:r>
            <a:r>
              <a:rPr lang="cs-CZ" sz="7200" dirty="0" err="1">
                <a:solidFill>
                  <a:srgbClr val="294057"/>
                </a:solidFill>
              </a:rPr>
              <a:t>špecializačných</a:t>
            </a:r>
            <a:r>
              <a:rPr lang="cs-CZ" sz="7200" dirty="0">
                <a:solidFill>
                  <a:srgbClr val="294057"/>
                </a:solidFill>
              </a:rPr>
              <a:t> </a:t>
            </a:r>
            <a:r>
              <a:rPr lang="cs-CZ" sz="7200" dirty="0" err="1">
                <a:solidFill>
                  <a:srgbClr val="294057"/>
                </a:solidFill>
              </a:rPr>
              <a:t>odborov</a:t>
            </a:r>
            <a:r>
              <a:rPr lang="cs-CZ" sz="7200" dirty="0">
                <a:solidFill>
                  <a:srgbClr val="294057"/>
                </a:solidFill>
              </a:rPr>
              <a:t>,</a:t>
            </a:r>
          </a:p>
          <a:p>
            <a:pPr marL="540000" indent="-288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7200" b="1" dirty="0" err="1">
                <a:solidFill>
                  <a:srgbClr val="294057"/>
                </a:solidFill>
              </a:rPr>
              <a:t>kategória</a:t>
            </a:r>
            <a:r>
              <a:rPr lang="cs-CZ" sz="7200" b="1" dirty="0">
                <a:solidFill>
                  <a:srgbClr val="294057"/>
                </a:solidFill>
              </a:rPr>
              <a:t> asistent </a:t>
            </a:r>
            <a:r>
              <a:rPr lang="cs-CZ" sz="7200" dirty="0">
                <a:solidFill>
                  <a:srgbClr val="294057"/>
                </a:solidFill>
              </a:rPr>
              <a:t>– </a:t>
            </a:r>
            <a:r>
              <a:rPr lang="cs-CZ" sz="7200" dirty="0" err="1">
                <a:solidFill>
                  <a:srgbClr val="294057"/>
                </a:solidFill>
              </a:rPr>
              <a:t>špecializácia</a:t>
            </a:r>
            <a:r>
              <a:rPr lang="cs-CZ" sz="7200" dirty="0">
                <a:solidFill>
                  <a:srgbClr val="294057"/>
                </a:solidFill>
              </a:rPr>
              <a:t> v </a:t>
            </a:r>
            <a:r>
              <a:rPr lang="cs-CZ" sz="7200" dirty="0" err="1">
                <a:solidFill>
                  <a:srgbClr val="294057"/>
                </a:solidFill>
              </a:rPr>
              <a:t>špecializačnom</a:t>
            </a:r>
            <a:r>
              <a:rPr lang="cs-CZ" sz="7200" dirty="0">
                <a:solidFill>
                  <a:srgbClr val="294057"/>
                </a:solidFill>
              </a:rPr>
              <a:t> odbore </a:t>
            </a:r>
            <a:r>
              <a:rPr lang="cs-CZ" sz="7200" dirty="0" err="1">
                <a:solidFill>
                  <a:srgbClr val="294057"/>
                </a:solidFill>
              </a:rPr>
              <a:t>epidemiológia</a:t>
            </a:r>
            <a:r>
              <a:rPr lang="cs-CZ" sz="7200" dirty="0">
                <a:solidFill>
                  <a:srgbClr val="294057"/>
                </a:solidFill>
              </a:rPr>
              <a:t>,</a:t>
            </a:r>
          </a:p>
          <a:p>
            <a:pPr marL="540000" indent="-288000" algn="just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7200" b="1" dirty="0" err="1">
                <a:solidFill>
                  <a:srgbClr val="294057"/>
                </a:solidFill>
              </a:rPr>
              <a:t>kategória</a:t>
            </a:r>
            <a:r>
              <a:rPr lang="cs-CZ" sz="7200" b="1" dirty="0">
                <a:solidFill>
                  <a:srgbClr val="294057"/>
                </a:solidFill>
              </a:rPr>
              <a:t> sestra </a:t>
            </a:r>
            <a:r>
              <a:rPr lang="cs-CZ" sz="7200" dirty="0">
                <a:solidFill>
                  <a:srgbClr val="294057"/>
                </a:solidFill>
              </a:rPr>
              <a:t>– </a:t>
            </a:r>
            <a:r>
              <a:rPr lang="cs-CZ" sz="7200" u="sng" dirty="0" err="1">
                <a:solidFill>
                  <a:srgbClr val="FF0000"/>
                </a:solidFill>
              </a:rPr>
              <a:t>certifikácia</a:t>
            </a:r>
            <a:r>
              <a:rPr lang="cs-CZ" sz="7200" u="sng" dirty="0">
                <a:solidFill>
                  <a:srgbClr val="FF0000"/>
                </a:solidFill>
              </a:rPr>
              <a:t> </a:t>
            </a:r>
            <a:r>
              <a:rPr lang="cs-CZ" sz="7200" u="sng" dirty="0" err="1">
                <a:solidFill>
                  <a:srgbClr val="FF0000"/>
                </a:solidFill>
              </a:rPr>
              <a:t>pracovných</a:t>
            </a:r>
            <a:r>
              <a:rPr lang="cs-CZ" sz="7200" u="sng" dirty="0">
                <a:solidFill>
                  <a:srgbClr val="FF0000"/>
                </a:solidFill>
              </a:rPr>
              <a:t> činností v </a:t>
            </a:r>
            <a:r>
              <a:rPr lang="cs-CZ" sz="7200" u="sng" dirty="0" err="1">
                <a:solidFill>
                  <a:srgbClr val="FF0000"/>
                </a:solidFill>
              </a:rPr>
              <a:t>certifikovanej</a:t>
            </a:r>
            <a:r>
              <a:rPr lang="cs-CZ" sz="7200" u="sng" dirty="0">
                <a:solidFill>
                  <a:srgbClr val="FF0000"/>
                </a:solidFill>
              </a:rPr>
              <a:t> </a:t>
            </a:r>
            <a:r>
              <a:rPr lang="cs-CZ" sz="7200" u="sng" dirty="0" err="1">
                <a:solidFill>
                  <a:srgbClr val="FF0000"/>
                </a:solidFill>
              </a:rPr>
              <a:t>pracovnej</a:t>
            </a:r>
            <a:r>
              <a:rPr lang="cs-CZ" sz="7200" u="sng" dirty="0">
                <a:solidFill>
                  <a:srgbClr val="FF0000"/>
                </a:solidFill>
              </a:rPr>
              <a:t> činnosti </a:t>
            </a:r>
            <a:r>
              <a:rPr lang="cs-CZ" sz="7200" u="sng" dirty="0" err="1">
                <a:solidFill>
                  <a:srgbClr val="FF0000"/>
                </a:solidFill>
              </a:rPr>
              <a:t>organizácia</a:t>
            </a:r>
            <a:r>
              <a:rPr lang="cs-CZ" sz="7200" u="sng" dirty="0">
                <a:solidFill>
                  <a:srgbClr val="FF0000"/>
                </a:solidFill>
              </a:rPr>
              <a:t> a </a:t>
            </a:r>
            <a:r>
              <a:rPr lang="cs-CZ" sz="7200" u="sng" dirty="0" err="1">
                <a:solidFill>
                  <a:srgbClr val="FF0000"/>
                </a:solidFill>
              </a:rPr>
              <a:t>riadenie</a:t>
            </a:r>
            <a:r>
              <a:rPr lang="cs-CZ" sz="7200" u="sng" dirty="0">
                <a:solidFill>
                  <a:srgbClr val="FF0000"/>
                </a:solidFill>
              </a:rPr>
              <a:t> starostlivosti o </a:t>
            </a:r>
            <a:r>
              <a:rPr lang="cs-CZ" sz="7200" u="sng" dirty="0" err="1">
                <a:solidFill>
                  <a:srgbClr val="FF0000"/>
                </a:solidFill>
              </a:rPr>
              <a:t>zdravotnícke</a:t>
            </a:r>
            <a:r>
              <a:rPr lang="cs-CZ" sz="7200" u="sng" dirty="0">
                <a:solidFill>
                  <a:srgbClr val="FF0000"/>
                </a:solidFill>
              </a:rPr>
              <a:t> </a:t>
            </a:r>
            <a:r>
              <a:rPr lang="cs-CZ" sz="7200" u="sng" dirty="0" err="1">
                <a:solidFill>
                  <a:srgbClr val="FF0000"/>
                </a:solidFill>
              </a:rPr>
              <a:t>pomôcky</a:t>
            </a:r>
            <a:r>
              <a:rPr lang="cs-CZ" sz="7200" u="sng" dirty="0">
                <a:solidFill>
                  <a:srgbClr val="FF0000"/>
                </a:solidFill>
              </a:rPr>
              <a:t>.</a:t>
            </a:r>
          </a:p>
          <a:p>
            <a:endParaRPr lang="cs-CZ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729D390-4351-0CC6-20F2-52DC2213F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Vyhláška MZ SR č. 553/2007 Z. z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.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ktorou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sa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ustanovujú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podrobnosti o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požiadavkách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na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prevádzku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zdravotníckych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zariadení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z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hľadiska</a:t>
            </a:r>
            <a:r>
              <a:rPr lang="cs-CZ" sz="1600" b="0" i="0" dirty="0">
                <a:solidFill>
                  <a:srgbClr val="0070C0"/>
                </a:solidFill>
                <a:effectLst/>
              </a:rPr>
              <a:t> ochrany </a:t>
            </a:r>
            <a:r>
              <a:rPr lang="cs-CZ" sz="1600" b="0" i="0" dirty="0" err="1">
                <a:solidFill>
                  <a:srgbClr val="0070C0"/>
                </a:solidFill>
                <a:effectLst/>
              </a:rPr>
              <a:t>zdravia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370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4AFEBBF-0D35-4DC4-992D-D888975AF78E}">
  <we:reference id="wa104380518" version="3.7.0.0" store="cs-CZ" storeType="OMEX"/>
  <we:alternateReferences>
    <we:reference id="wa104380518" version="3.7.0.0" store="wa10438051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40994</TotalTime>
  <Words>1180</Words>
  <Application>Microsoft Office PowerPoint</Application>
  <PresentationFormat>Širokoúhlá obrazovka</PresentationFormat>
  <Paragraphs>271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Motiv Office</vt:lpstr>
      <vt:lpstr> Personální a organizační zabezpečení  Oddělení centrální sterilizace v ČR a SR </vt:lpstr>
      <vt:lpstr>Zkušenosti z praxe </vt:lpstr>
      <vt:lpstr>Zkušenosti z praxe </vt:lpstr>
      <vt:lpstr>Organizační zabezpečení</vt:lpstr>
      <vt:lpstr>Organizační zabezpečení</vt:lpstr>
      <vt:lpstr>Organizační zabezpečení </vt:lpstr>
      <vt:lpstr>Personální zabezpečení</vt:lpstr>
      <vt:lpstr>Personální zabezpečení</vt:lpstr>
      <vt:lpstr>Personální zabezpečení na OCS v SR </vt:lpstr>
      <vt:lpstr>Personální zabezpečení na OCS v ČR </vt:lpstr>
      <vt:lpstr>Vzdělání zaměstnanců OCS</vt:lpstr>
      <vt:lpstr>„Specializace v tomto oboru není. Všechny specializace naleznete zde: https://mzd.gov.cz/prehled-oboru-a-vzdelavani-nelekarskych-zdravotnickych-pracovniku/#VS-5 Perioperační péče. (v OM 1 je část o sterilizaci – 2 x 4 hodiny.)  Varianta Certifikovaný kurz pro úzce vymezené činnosti – takový kurz ale není zveřejněn v žádném věstníku, zařízení si program vytvoří a požádají o akreditaci.  Seznam certifikovaných kurzů  - kurz akreditovaný NCONZO“</vt:lpstr>
      <vt:lpstr>MINIMÁLNY ŠTANDARD PRE CERTIFIKAČNÝ ŠTUDIJNÝ PROGRAM   V CERTIFIKOVANEJ PRACOVNEJ ČINNOSTI  STERILIZÁCIA A DEZINFEKCIA ZDRAVOTNÍCKYCH POMÔCOK</vt:lpstr>
      <vt:lpstr>Technické vybavení </vt:lpstr>
      <vt:lpstr>Prezentace aplikace PowerPoint</vt:lpstr>
      <vt:lpstr>Prezentace aplikace PowerPoint</vt:lpstr>
      <vt:lpstr>Původní půdorys Centrální sterilizace</vt:lpstr>
      <vt:lpstr>Varianta 2 A – Rekonstrukce CS VSN a.s. 2013</vt:lpstr>
      <vt:lpstr>Prezentace aplikace PowerPoint</vt:lpstr>
      <vt:lpstr>Nový centrální pavilon VSN a.s. 2030</vt:lpstr>
      <vt:lpstr> Závěr  Personální a organizační zabezpečení  OCS</vt:lpstr>
      <vt:lpstr>Děkuji za pozornost 
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 R S A meticilin-resistant Staphylococcus aureus</dc:title>
  <dc:creator>Boledovičová Jana, RNDr. Ph.D.</dc:creator>
  <cp:lastModifiedBy>Kletch CZ s.r.o.</cp:lastModifiedBy>
  <cp:revision>21</cp:revision>
  <dcterms:created xsi:type="dcterms:W3CDTF">2023-01-09T09:25:05Z</dcterms:created>
  <dcterms:modified xsi:type="dcterms:W3CDTF">2024-10-02T12:28:30Z</dcterms:modified>
</cp:coreProperties>
</file>